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66"/>
  </p:notesMasterIdLst>
  <p:sldIdLst>
    <p:sldId id="269" r:id="rId7"/>
    <p:sldId id="420" r:id="rId8"/>
    <p:sldId id="423" r:id="rId9"/>
    <p:sldId id="429" r:id="rId10"/>
    <p:sldId id="425" r:id="rId11"/>
    <p:sldId id="428" r:id="rId12"/>
    <p:sldId id="284" r:id="rId13"/>
    <p:sldId id="285" r:id="rId14"/>
    <p:sldId id="286" r:id="rId15"/>
    <p:sldId id="287" r:id="rId16"/>
    <p:sldId id="289" r:id="rId17"/>
    <p:sldId id="290" r:id="rId18"/>
    <p:sldId id="291" r:id="rId19"/>
    <p:sldId id="292" r:id="rId20"/>
    <p:sldId id="293" r:id="rId21"/>
    <p:sldId id="294" r:id="rId22"/>
    <p:sldId id="295" r:id="rId23"/>
    <p:sldId id="298" r:id="rId24"/>
    <p:sldId id="299" r:id="rId25"/>
    <p:sldId id="300" r:id="rId26"/>
    <p:sldId id="301" r:id="rId27"/>
    <p:sldId id="302" r:id="rId28"/>
    <p:sldId id="303" r:id="rId29"/>
    <p:sldId id="304" r:id="rId30"/>
    <p:sldId id="305" r:id="rId31"/>
    <p:sldId id="306" r:id="rId32"/>
    <p:sldId id="307" r:id="rId33"/>
    <p:sldId id="435" r:id="rId34"/>
    <p:sldId id="437" r:id="rId35"/>
    <p:sldId id="438" r:id="rId36"/>
    <p:sldId id="308" r:id="rId37"/>
    <p:sldId id="309" r:id="rId38"/>
    <p:sldId id="310" r:id="rId39"/>
    <p:sldId id="312" r:id="rId40"/>
    <p:sldId id="430" r:id="rId41"/>
    <p:sldId id="311" r:id="rId42"/>
    <p:sldId id="256" r:id="rId43"/>
    <p:sldId id="315" r:id="rId44"/>
    <p:sldId id="316" r:id="rId45"/>
    <p:sldId id="288" r:id="rId46"/>
    <p:sldId id="318" r:id="rId47"/>
    <p:sldId id="317" r:id="rId48"/>
    <p:sldId id="320" r:id="rId49"/>
    <p:sldId id="433" r:id="rId50"/>
    <p:sldId id="431" r:id="rId51"/>
    <p:sldId id="432" r:id="rId52"/>
    <p:sldId id="439" r:id="rId53"/>
    <p:sldId id="440" r:id="rId54"/>
    <p:sldId id="441" r:id="rId55"/>
    <p:sldId id="436" r:id="rId56"/>
    <p:sldId id="442" r:id="rId57"/>
    <p:sldId id="443" r:id="rId58"/>
    <p:sldId id="444" r:id="rId59"/>
    <p:sldId id="445" r:id="rId60"/>
    <p:sldId id="446" r:id="rId61"/>
    <p:sldId id="434" r:id="rId62"/>
    <p:sldId id="314" r:id="rId63"/>
    <p:sldId id="321" r:id="rId64"/>
    <p:sldId id="427" r:id="rId6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3B2"/>
    <a:srgbClr val="E20000"/>
    <a:srgbClr val="0903FB"/>
    <a:srgbClr val="F2E036"/>
    <a:srgbClr val="111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30FB6-D21A-443E-8223-58AF681898F0}" v="261" dt="2024-05-16T07:33:09.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110" d="100"/>
          <a:sy n="110" d="100"/>
        </p:scale>
        <p:origin x="630"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80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967"/>
          </a:xfrm>
          <a:prstGeom prst="rect">
            <a:avLst/>
          </a:prstGeom>
        </p:spPr>
        <p:txBody>
          <a:bodyPr vert="horz" lIns="92153" tIns="46077" rIns="92153" bIns="46077" rtlCol="0"/>
          <a:lstStyle>
            <a:lvl1pPr algn="l">
              <a:defRPr sz="1200"/>
            </a:lvl1pPr>
          </a:lstStyle>
          <a:p>
            <a:endParaRPr lang="en-AU"/>
          </a:p>
        </p:txBody>
      </p:sp>
      <p:sp>
        <p:nvSpPr>
          <p:cNvPr id="3" name="Date Placeholder 2"/>
          <p:cNvSpPr>
            <a:spLocks noGrp="1"/>
          </p:cNvSpPr>
          <p:nvPr>
            <p:ph type="dt" idx="1"/>
          </p:nvPr>
        </p:nvSpPr>
        <p:spPr>
          <a:xfrm>
            <a:off x="3851098" y="0"/>
            <a:ext cx="2944958" cy="496967"/>
          </a:xfrm>
          <a:prstGeom prst="rect">
            <a:avLst/>
          </a:prstGeom>
        </p:spPr>
        <p:txBody>
          <a:bodyPr vert="horz" lIns="92153" tIns="46077" rIns="92153" bIns="46077" rtlCol="0"/>
          <a:lstStyle>
            <a:lvl1pPr algn="r">
              <a:defRPr sz="1200"/>
            </a:lvl1pPr>
          </a:lstStyle>
          <a:p>
            <a:fld id="{3E5B9C37-CED8-4DE4-AF5E-989169FBB59F}" type="datetimeFigureOut">
              <a:rPr lang="en-AU" smtClean="0"/>
              <a:t>16/05/2024</a:t>
            </a:fld>
            <a:endParaRPr lang="en-AU"/>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53" tIns="46077" rIns="92153" bIns="46077" rtlCol="0" anchor="ctr"/>
          <a:lstStyle/>
          <a:p>
            <a:endParaRPr lang="en-AU"/>
          </a:p>
        </p:txBody>
      </p:sp>
      <p:sp>
        <p:nvSpPr>
          <p:cNvPr id="5" name="Notes Placeholder 4"/>
          <p:cNvSpPr>
            <a:spLocks noGrp="1"/>
          </p:cNvSpPr>
          <p:nvPr>
            <p:ph type="body" sz="quarter" idx="3"/>
          </p:nvPr>
        </p:nvSpPr>
        <p:spPr>
          <a:xfrm>
            <a:off x="679606" y="4777552"/>
            <a:ext cx="5438464" cy="3909050"/>
          </a:xfrm>
          <a:prstGeom prst="rect">
            <a:avLst/>
          </a:prstGeom>
        </p:spPr>
        <p:txBody>
          <a:bodyPr vert="horz" lIns="92153" tIns="46077" rIns="92153" bIns="460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258"/>
            <a:ext cx="2944958" cy="496967"/>
          </a:xfrm>
          <a:prstGeom prst="rect">
            <a:avLst/>
          </a:prstGeom>
        </p:spPr>
        <p:txBody>
          <a:bodyPr vert="horz" lIns="92153" tIns="46077" rIns="92153" bIns="46077" rtlCol="0" anchor="b"/>
          <a:lstStyle>
            <a:lvl1pPr algn="l">
              <a:defRPr sz="1200"/>
            </a:lvl1pPr>
          </a:lstStyle>
          <a:p>
            <a:endParaRPr lang="en-AU"/>
          </a:p>
        </p:txBody>
      </p:sp>
      <p:sp>
        <p:nvSpPr>
          <p:cNvPr id="7" name="Slide Number Placeholder 6"/>
          <p:cNvSpPr>
            <a:spLocks noGrp="1"/>
          </p:cNvSpPr>
          <p:nvPr>
            <p:ph type="sldNum" sz="quarter" idx="5"/>
          </p:nvPr>
        </p:nvSpPr>
        <p:spPr>
          <a:xfrm>
            <a:off x="3851098" y="9431258"/>
            <a:ext cx="2944958" cy="496967"/>
          </a:xfrm>
          <a:prstGeom prst="rect">
            <a:avLst/>
          </a:prstGeom>
        </p:spPr>
        <p:txBody>
          <a:bodyPr vert="horz" lIns="92153" tIns="46077" rIns="92153" bIns="46077" rtlCol="0" anchor="b"/>
          <a:lstStyle>
            <a:lvl1pPr algn="r">
              <a:defRPr sz="1200"/>
            </a:lvl1pPr>
          </a:lstStyle>
          <a:p>
            <a:fld id="{5137C8A3-7D22-463C-86D1-E080B1E4B7E6}" type="slidenum">
              <a:rPr lang="en-AU" smtClean="0"/>
              <a:t>‹#›</a:t>
            </a:fld>
            <a:endParaRPr lang="en-AU"/>
          </a:p>
        </p:txBody>
      </p:sp>
    </p:spTree>
    <p:extLst>
      <p:ext uri="{BB962C8B-B14F-4D97-AF65-F5344CB8AC3E}">
        <p14:creationId xmlns:p14="http://schemas.microsoft.com/office/powerpoint/2010/main" val="109625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a:t>
            </a:r>
          </a:p>
          <a:p>
            <a:endParaRPr lang="en-AU" dirty="0"/>
          </a:p>
          <a:p>
            <a:r>
              <a:rPr lang="en-AU" dirty="0"/>
              <a:t>My </a:t>
            </a:r>
          </a:p>
          <a:p>
            <a:endParaRPr lang="en-AU" dirty="0"/>
          </a:p>
          <a:p>
            <a:r>
              <a:rPr lang="en-AU" dirty="0"/>
              <a:t>On behalf of Greg Ptolemy College Principal,</a:t>
            </a:r>
          </a:p>
          <a:p>
            <a:endParaRPr lang="en-AU" dirty="0"/>
          </a:p>
          <a:p>
            <a:r>
              <a:rPr lang="en-AU" dirty="0"/>
              <a:t>Kathryn Johnson Assistant Principal – Wellbeing and Engagement</a:t>
            </a:r>
          </a:p>
          <a:p>
            <a:endParaRPr lang="en-AU" dirty="0"/>
          </a:p>
          <a:p>
            <a:r>
              <a:rPr lang="en-AU" dirty="0"/>
              <a:t>And</a:t>
            </a:r>
          </a:p>
          <a:p>
            <a:endParaRPr lang="en-AU" dirty="0"/>
          </a:p>
          <a:p>
            <a:r>
              <a:rPr lang="en-AU" dirty="0"/>
              <a:t>Cassie Mowbray College Ministry Coordinator.</a:t>
            </a:r>
          </a:p>
          <a:p>
            <a:endParaRPr lang="en-AU" dirty="0"/>
          </a:p>
          <a:p>
            <a:r>
              <a:rPr lang="en-AU" dirty="0"/>
              <a:t>Welcome to what we hope will be a very informative evening that will help you work with your child as they head into their Senior Studies. </a:t>
            </a:r>
          </a:p>
          <a:p>
            <a:endParaRPr lang="en-AU" dirty="0"/>
          </a:p>
          <a:p>
            <a:r>
              <a:rPr lang="en-AU" dirty="0"/>
              <a:t>To Begin</a:t>
            </a:r>
          </a:p>
          <a:p>
            <a:endParaRPr lang="en-AU" dirty="0"/>
          </a:p>
          <a:p>
            <a:r>
              <a:rPr lang="en-AU" dirty="0"/>
              <a:t>Oliver Grimson  College Aboriginal Education Teacher for the Acknowledgement </a:t>
            </a:r>
          </a:p>
          <a:p>
            <a:endParaRPr lang="en-AU" dirty="0"/>
          </a:p>
          <a:p>
            <a:r>
              <a:rPr lang="en-AU" dirty="0"/>
              <a:t>Cassie Prayer</a:t>
            </a:r>
          </a:p>
        </p:txBody>
      </p:sp>
      <p:sp>
        <p:nvSpPr>
          <p:cNvPr id="4" name="Slide Number Placeholder 3"/>
          <p:cNvSpPr>
            <a:spLocks noGrp="1"/>
          </p:cNvSpPr>
          <p:nvPr>
            <p:ph type="sldNum" sz="quarter" idx="5"/>
          </p:nvPr>
        </p:nvSpPr>
        <p:spPr/>
        <p:txBody>
          <a:bodyPr/>
          <a:lstStyle/>
          <a:p>
            <a:fld id="{5137C8A3-7D22-463C-86D1-E080B1E4B7E6}" type="slidenum">
              <a:rPr lang="en-AU" smtClean="0"/>
              <a:t>1</a:t>
            </a:fld>
            <a:endParaRPr lang="en-AU"/>
          </a:p>
        </p:txBody>
      </p:sp>
    </p:spTree>
    <p:extLst>
      <p:ext uri="{BB962C8B-B14F-4D97-AF65-F5344CB8AC3E}">
        <p14:creationId xmlns:p14="http://schemas.microsoft.com/office/powerpoint/2010/main" val="871199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14</a:t>
            </a:fld>
            <a:endParaRPr lang="en-AU"/>
          </a:p>
        </p:txBody>
      </p:sp>
    </p:spTree>
    <p:extLst>
      <p:ext uri="{BB962C8B-B14F-4D97-AF65-F5344CB8AC3E}">
        <p14:creationId xmlns:p14="http://schemas.microsoft.com/office/powerpoint/2010/main" val="20590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15</a:t>
            </a:fld>
            <a:endParaRPr lang="en-AU"/>
          </a:p>
        </p:txBody>
      </p:sp>
    </p:spTree>
    <p:extLst>
      <p:ext uri="{BB962C8B-B14F-4D97-AF65-F5344CB8AC3E}">
        <p14:creationId xmlns:p14="http://schemas.microsoft.com/office/powerpoint/2010/main" val="424903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16</a:t>
            </a:fld>
            <a:endParaRPr lang="en-AU"/>
          </a:p>
        </p:txBody>
      </p:sp>
    </p:spTree>
    <p:extLst>
      <p:ext uri="{BB962C8B-B14F-4D97-AF65-F5344CB8AC3E}">
        <p14:creationId xmlns:p14="http://schemas.microsoft.com/office/powerpoint/2010/main" val="374746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17</a:t>
            </a:fld>
            <a:endParaRPr lang="en-AU"/>
          </a:p>
        </p:txBody>
      </p:sp>
    </p:spTree>
    <p:extLst>
      <p:ext uri="{BB962C8B-B14F-4D97-AF65-F5344CB8AC3E}">
        <p14:creationId xmlns:p14="http://schemas.microsoft.com/office/powerpoint/2010/main" val="3421952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18</a:t>
            </a:fld>
            <a:endParaRPr lang="en-AU"/>
          </a:p>
        </p:txBody>
      </p:sp>
    </p:spTree>
    <p:extLst>
      <p:ext uri="{BB962C8B-B14F-4D97-AF65-F5344CB8AC3E}">
        <p14:creationId xmlns:p14="http://schemas.microsoft.com/office/powerpoint/2010/main" val="3813527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19</a:t>
            </a:fld>
            <a:endParaRPr lang="en-AU"/>
          </a:p>
        </p:txBody>
      </p:sp>
    </p:spTree>
    <p:extLst>
      <p:ext uri="{BB962C8B-B14F-4D97-AF65-F5344CB8AC3E}">
        <p14:creationId xmlns:p14="http://schemas.microsoft.com/office/powerpoint/2010/main" val="414120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20</a:t>
            </a:fld>
            <a:endParaRPr lang="en-AU"/>
          </a:p>
        </p:txBody>
      </p:sp>
    </p:spTree>
    <p:extLst>
      <p:ext uri="{BB962C8B-B14F-4D97-AF65-F5344CB8AC3E}">
        <p14:creationId xmlns:p14="http://schemas.microsoft.com/office/powerpoint/2010/main" val="261188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Sports coaching and Manufacturing and Engineering can not be included in an ATAR – they are Not Board Endorsed. </a:t>
            </a:r>
          </a:p>
        </p:txBody>
      </p:sp>
      <p:sp>
        <p:nvSpPr>
          <p:cNvPr id="4" name="Slide Number Placeholder 3"/>
          <p:cNvSpPr>
            <a:spLocks noGrp="1"/>
          </p:cNvSpPr>
          <p:nvPr>
            <p:ph type="sldNum" sz="quarter" idx="5"/>
          </p:nvPr>
        </p:nvSpPr>
        <p:spPr/>
        <p:txBody>
          <a:bodyPr/>
          <a:lstStyle/>
          <a:p>
            <a:fld id="{5137C8A3-7D22-463C-86D1-E080B1E4B7E6}" type="slidenum">
              <a:rPr lang="en-AU" smtClean="0"/>
              <a:t>21</a:t>
            </a:fld>
            <a:endParaRPr lang="en-AU"/>
          </a:p>
        </p:txBody>
      </p:sp>
    </p:spTree>
    <p:extLst>
      <p:ext uri="{BB962C8B-B14F-4D97-AF65-F5344CB8AC3E}">
        <p14:creationId xmlns:p14="http://schemas.microsoft.com/office/powerpoint/2010/main" val="2564021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solidFill>
                  <a:srgbClr val="E20000"/>
                </a:solidFill>
              </a:rPr>
              <a:t>Still chose 12 units in your preferences. </a:t>
            </a:r>
          </a:p>
        </p:txBody>
      </p:sp>
      <p:sp>
        <p:nvSpPr>
          <p:cNvPr id="4" name="Slide Number Placeholder 3"/>
          <p:cNvSpPr>
            <a:spLocks noGrp="1"/>
          </p:cNvSpPr>
          <p:nvPr>
            <p:ph type="sldNum" sz="quarter" idx="5"/>
          </p:nvPr>
        </p:nvSpPr>
        <p:spPr/>
        <p:txBody>
          <a:bodyPr/>
          <a:lstStyle/>
          <a:p>
            <a:fld id="{5137C8A3-7D22-463C-86D1-E080B1E4B7E6}" type="slidenum">
              <a:rPr lang="en-AU" smtClean="0"/>
              <a:t>22</a:t>
            </a:fld>
            <a:endParaRPr lang="en-AU"/>
          </a:p>
        </p:txBody>
      </p:sp>
    </p:spTree>
    <p:extLst>
      <p:ext uri="{BB962C8B-B14F-4D97-AF65-F5344CB8AC3E}">
        <p14:creationId xmlns:p14="http://schemas.microsoft.com/office/powerpoint/2010/main" val="635210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your Course preferences please select Mathematics Accelerated. </a:t>
            </a:r>
          </a:p>
          <a:p>
            <a:endParaRPr lang="en-AU" dirty="0"/>
          </a:p>
          <a:p>
            <a:r>
              <a:rPr lang="en-AU" dirty="0"/>
              <a:t>Only if you are currently completing Year 11 Mathematics Advanced</a:t>
            </a:r>
          </a:p>
          <a:p>
            <a:endParaRPr lang="en-AU" dirty="0"/>
          </a:p>
          <a:p>
            <a:endParaRPr lang="en-AU" dirty="0"/>
          </a:p>
          <a:p>
            <a:r>
              <a:rPr lang="en-AU" dirty="0"/>
              <a:t>Accelerated Religion. Please select this option in Course preferences. </a:t>
            </a:r>
          </a:p>
          <a:p>
            <a:endParaRPr lang="en-AU" dirty="0"/>
          </a:p>
          <a:p>
            <a:r>
              <a:rPr lang="en-AU" dirty="0"/>
              <a:t>Positions offered to this class from the separate application process. </a:t>
            </a:r>
          </a:p>
        </p:txBody>
      </p:sp>
      <p:sp>
        <p:nvSpPr>
          <p:cNvPr id="4" name="Slide Number Placeholder 3"/>
          <p:cNvSpPr>
            <a:spLocks noGrp="1"/>
          </p:cNvSpPr>
          <p:nvPr>
            <p:ph type="sldNum" sz="quarter" idx="5"/>
          </p:nvPr>
        </p:nvSpPr>
        <p:spPr/>
        <p:txBody>
          <a:bodyPr/>
          <a:lstStyle/>
          <a:p>
            <a:fld id="{5137C8A3-7D22-463C-86D1-E080B1E4B7E6}" type="slidenum">
              <a:rPr lang="en-AU" smtClean="0"/>
              <a:t>23</a:t>
            </a:fld>
            <a:endParaRPr lang="en-AU"/>
          </a:p>
        </p:txBody>
      </p:sp>
    </p:spTree>
    <p:extLst>
      <p:ext uri="{BB962C8B-B14F-4D97-AF65-F5344CB8AC3E}">
        <p14:creationId xmlns:p14="http://schemas.microsoft.com/office/powerpoint/2010/main" val="99924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begin the process a few words about what should/could help in deciding on the courses right for each student.</a:t>
            </a:r>
          </a:p>
          <a:p>
            <a:endParaRPr lang="en-AU" dirty="0"/>
          </a:p>
          <a:p>
            <a:endParaRPr lang="en-AU" dirty="0"/>
          </a:p>
          <a:p>
            <a:r>
              <a:rPr lang="en-AU" dirty="0"/>
              <a:t>Supports multiple Pathways. </a:t>
            </a:r>
          </a:p>
        </p:txBody>
      </p:sp>
      <p:sp>
        <p:nvSpPr>
          <p:cNvPr id="4" name="Slide Number Placeholder 3"/>
          <p:cNvSpPr>
            <a:spLocks noGrp="1"/>
          </p:cNvSpPr>
          <p:nvPr>
            <p:ph type="sldNum" sz="quarter" idx="5"/>
          </p:nvPr>
        </p:nvSpPr>
        <p:spPr/>
        <p:txBody>
          <a:bodyPr/>
          <a:lstStyle/>
          <a:p>
            <a:fld id="{5137C8A3-7D22-463C-86D1-E080B1E4B7E6}" type="slidenum">
              <a:rPr lang="en-AU" smtClean="0"/>
              <a:t>6</a:t>
            </a:fld>
            <a:endParaRPr lang="en-AU"/>
          </a:p>
        </p:txBody>
      </p:sp>
    </p:spTree>
    <p:extLst>
      <p:ext uri="{BB962C8B-B14F-4D97-AF65-F5344CB8AC3E}">
        <p14:creationId xmlns:p14="http://schemas.microsoft.com/office/powerpoint/2010/main" val="1829877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24</a:t>
            </a:fld>
            <a:endParaRPr lang="en-AU"/>
          </a:p>
        </p:txBody>
      </p:sp>
    </p:spTree>
    <p:extLst>
      <p:ext uri="{BB962C8B-B14F-4D97-AF65-F5344CB8AC3E}">
        <p14:creationId xmlns:p14="http://schemas.microsoft.com/office/powerpoint/2010/main" val="4003440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25</a:t>
            </a:fld>
            <a:endParaRPr lang="en-AU"/>
          </a:p>
        </p:txBody>
      </p:sp>
    </p:spTree>
    <p:extLst>
      <p:ext uri="{BB962C8B-B14F-4D97-AF65-F5344CB8AC3E}">
        <p14:creationId xmlns:p14="http://schemas.microsoft.com/office/powerpoint/2010/main" val="39739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26</a:t>
            </a:fld>
            <a:endParaRPr lang="en-AU"/>
          </a:p>
        </p:txBody>
      </p:sp>
    </p:spTree>
    <p:extLst>
      <p:ext uri="{BB962C8B-B14F-4D97-AF65-F5344CB8AC3E}">
        <p14:creationId xmlns:p14="http://schemas.microsoft.com/office/powerpoint/2010/main" val="3022420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27</a:t>
            </a:fld>
            <a:endParaRPr lang="en-AU"/>
          </a:p>
        </p:txBody>
      </p:sp>
    </p:spTree>
    <p:extLst>
      <p:ext uri="{BB962C8B-B14F-4D97-AF65-F5344CB8AC3E}">
        <p14:creationId xmlns:p14="http://schemas.microsoft.com/office/powerpoint/2010/main" val="82107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31</a:t>
            </a:fld>
            <a:endParaRPr lang="en-AU"/>
          </a:p>
        </p:txBody>
      </p:sp>
    </p:spTree>
    <p:extLst>
      <p:ext uri="{BB962C8B-B14F-4D97-AF65-F5344CB8AC3E}">
        <p14:creationId xmlns:p14="http://schemas.microsoft.com/office/powerpoint/2010/main" val="3327623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AU" sz="1800" dirty="0">
                <a:effectLst/>
                <a:latin typeface="Aptos" panose="020B0004020202020204" pitchFamily="34" charset="0"/>
                <a:ea typeface="Aptos" panose="020B0004020202020204" pitchFamily="34" charset="0"/>
                <a:cs typeface="Aptos" panose="020B0004020202020204" pitchFamily="34" charset="0"/>
              </a:rPr>
              <a:t>The two core offerings are </a:t>
            </a:r>
            <a:r>
              <a:rPr lang="en-AU" sz="1800" dirty="0" err="1">
                <a:effectLst/>
                <a:latin typeface="Aptos" panose="020B0004020202020204" pitchFamily="34" charset="0"/>
                <a:ea typeface="Aptos" panose="020B0004020202020204" pitchFamily="34" charset="0"/>
                <a:cs typeface="Aptos" panose="020B0004020202020204" pitchFamily="34" charset="0"/>
              </a:rPr>
              <a:t>SoR</a:t>
            </a:r>
            <a:r>
              <a:rPr lang="en-AU" sz="1800" dirty="0">
                <a:effectLst/>
                <a:latin typeface="Aptos" panose="020B0004020202020204" pitchFamily="34" charset="0"/>
                <a:ea typeface="Aptos" panose="020B0004020202020204" pitchFamily="34" charset="0"/>
                <a:cs typeface="Aptos" panose="020B0004020202020204" pitchFamily="34" charset="0"/>
              </a:rPr>
              <a:t> and Studies in Catholic Thought.</a:t>
            </a:r>
          </a:p>
          <a:p>
            <a:r>
              <a:rPr lang="en-AU" sz="1800" dirty="0">
                <a:effectLst/>
                <a:latin typeface="Aptos" panose="020B0004020202020204" pitchFamily="34" charset="0"/>
                <a:ea typeface="Aptos" panose="020B0004020202020204" pitchFamily="34" charset="0"/>
                <a:cs typeface="Aptos" panose="020B0004020202020204" pitchFamily="34" charset="0"/>
              </a:rPr>
              <a:t>Sor 1 and 2 unit both count toward the HSC and ATAR, while Studies in Catholic Thought counts toward the HSC but not the ATAR</a:t>
            </a:r>
            <a:endParaRPr lang="en-AU" dirty="0"/>
          </a:p>
        </p:txBody>
      </p:sp>
      <p:sp>
        <p:nvSpPr>
          <p:cNvPr id="4" name="Slide Number Placeholder 3"/>
          <p:cNvSpPr>
            <a:spLocks noGrp="1"/>
          </p:cNvSpPr>
          <p:nvPr>
            <p:ph type="sldNum" sz="quarter" idx="5"/>
          </p:nvPr>
        </p:nvSpPr>
        <p:spPr/>
        <p:txBody>
          <a:bodyPr/>
          <a:lstStyle/>
          <a:p>
            <a:fld id="{5137C8A3-7D22-463C-86D1-E080B1E4B7E6}" type="slidenum">
              <a:rPr lang="en-AU" smtClean="0"/>
              <a:t>38</a:t>
            </a:fld>
            <a:endParaRPr lang="en-AU"/>
          </a:p>
        </p:txBody>
      </p:sp>
    </p:spTree>
    <p:extLst>
      <p:ext uri="{BB962C8B-B14F-4D97-AF65-F5344CB8AC3E}">
        <p14:creationId xmlns:p14="http://schemas.microsoft.com/office/powerpoint/2010/main" val="75396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Challenge yourself. </a:t>
            </a:r>
          </a:p>
          <a:p>
            <a:endParaRPr lang="en-AU" dirty="0"/>
          </a:p>
          <a:p>
            <a:r>
              <a:rPr lang="en-AU" dirty="0"/>
              <a:t>Reach your potential. </a:t>
            </a:r>
          </a:p>
          <a:p>
            <a:endParaRPr lang="en-AU" dirty="0"/>
          </a:p>
          <a:p>
            <a:r>
              <a:rPr lang="en-AU" dirty="0"/>
              <a:t>Your Journey </a:t>
            </a:r>
          </a:p>
          <a:p>
            <a:endParaRPr lang="en-AU" dirty="0"/>
          </a:p>
        </p:txBody>
      </p:sp>
      <p:sp>
        <p:nvSpPr>
          <p:cNvPr id="4" name="Slide Number Placeholder 3"/>
          <p:cNvSpPr>
            <a:spLocks noGrp="1"/>
          </p:cNvSpPr>
          <p:nvPr>
            <p:ph type="sldNum" sz="quarter" idx="5"/>
          </p:nvPr>
        </p:nvSpPr>
        <p:spPr/>
        <p:txBody>
          <a:bodyPr/>
          <a:lstStyle/>
          <a:p>
            <a:fld id="{5137C8A3-7D22-463C-86D1-E080B1E4B7E6}" type="slidenum">
              <a:rPr lang="en-AU" smtClean="0"/>
              <a:t>7</a:t>
            </a:fld>
            <a:endParaRPr lang="en-AU"/>
          </a:p>
        </p:txBody>
      </p:sp>
    </p:spTree>
    <p:extLst>
      <p:ext uri="{BB962C8B-B14F-4D97-AF65-F5344CB8AC3E}">
        <p14:creationId xmlns:p14="http://schemas.microsoft.com/office/powerpoint/2010/main" val="342924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8</a:t>
            </a:fld>
            <a:endParaRPr lang="en-AU"/>
          </a:p>
        </p:txBody>
      </p:sp>
    </p:spTree>
    <p:extLst>
      <p:ext uri="{BB962C8B-B14F-4D97-AF65-F5344CB8AC3E}">
        <p14:creationId xmlns:p14="http://schemas.microsoft.com/office/powerpoint/2010/main" val="217000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9</a:t>
            </a:fld>
            <a:endParaRPr lang="en-AU"/>
          </a:p>
        </p:txBody>
      </p:sp>
    </p:spTree>
    <p:extLst>
      <p:ext uri="{BB962C8B-B14F-4D97-AF65-F5344CB8AC3E}">
        <p14:creationId xmlns:p14="http://schemas.microsoft.com/office/powerpoint/2010/main" val="302227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10</a:t>
            </a:fld>
            <a:endParaRPr lang="en-AU"/>
          </a:p>
        </p:txBody>
      </p:sp>
    </p:spTree>
    <p:extLst>
      <p:ext uri="{BB962C8B-B14F-4D97-AF65-F5344CB8AC3E}">
        <p14:creationId xmlns:p14="http://schemas.microsoft.com/office/powerpoint/2010/main" val="649966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11</a:t>
            </a:fld>
            <a:endParaRPr lang="en-AU"/>
          </a:p>
        </p:txBody>
      </p:sp>
    </p:spTree>
    <p:extLst>
      <p:ext uri="{BB962C8B-B14F-4D97-AF65-F5344CB8AC3E}">
        <p14:creationId xmlns:p14="http://schemas.microsoft.com/office/powerpoint/2010/main" val="1978593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12</a:t>
            </a:fld>
            <a:endParaRPr lang="en-AU"/>
          </a:p>
        </p:txBody>
      </p:sp>
    </p:spTree>
    <p:extLst>
      <p:ext uri="{BB962C8B-B14F-4D97-AF65-F5344CB8AC3E}">
        <p14:creationId xmlns:p14="http://schemas.microsoft.com/office/powerpoint/2010/main" val="65058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137C8A3-7D22-463C-86D1-E080B1E4B7E6}" type="slidenum">
              <a:rPr lang="en-AU" smtClean="0"/>
              <a:t>13</a:t>
            </a:fld>
            <a:endParaRPr lang="en-AU"/>
          </a:p>
        </p:txBody>
      </p:sp>
    </p:spTree>
    <p:extLst>
      <p:ext uri="{BB962C8B-B14F-4D97-AF65-F5344CB8AC3E}">
        <p14:creationId xmlns:p14="http://schemas.microsoft.com/office/powerpoint/2010/main" val="81372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D6E7-19C1-49E9-920F-B30B87F23D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7334016-4F13-405D-932F-D119222D5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39B4668-1818-4BB1-AC4C-6639DFDB3B35}"/>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45CA7F64-345A-41BE-BF8D-74AEECCD26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62F0E26-3D84-4E20-90D5-EC5AE8603B9A}"/>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136144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622E-9197-4A6F-82D0-7986D91AD9A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0B3509-9A75-4854-978D-5CF2BBC8B9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C370E05-B1A6-493B-BDA3-834CF86EA2F2}"/>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8353C139-7090-4386-AB70-277E339CB0E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151565-790E-4F6F-B927-0D21097C15D9}"/>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213838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EDA35-D29E-4515-AFF4-85A619C135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F6C57FC-AE31-41B8-A567-8BC9D7F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3A2B02-7384-47C6-8566-49CD729FBC97}"/>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A04E824F-8A26-45EB-9283-87F54B3BEB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568840-FFF3-40D3-9923-BFF8653545F4}"/>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238820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5">
            <a:extLst>
              <a:ext uri="{FF2B5EF4-FFF2-40B4-BE49-F238E27FC236}">
                <a16:creationId xmlns:a16="http://schemas.microsoft.com/office/drawing/2014/main" id="{D27B3FB3-98AA-438C-B2BC-18D632577397}"/>
              </a:ext>
            </a:extLst>
          </p:cNvPr>
          <p:cNvSpPr>
            <a:spLocks noGrp="1" noChangeArrowheads="1"/>
          </p:cNvSpPr>
          <p:nvPr>
            <p:ph type="ftr" sz="quarter" idx="10"/>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076BDAC0-E190-4ECE-A291-0E0F7693D1CA}"/>
              </a:ext>
            </a:extLst>
          </p:cNvPr>
          <p:cNvSpPr>
            <a:spLocks noGrp="1" noChangeArrowheads="1"/>
          </p:cNvSpPr>
          <p:nvPr>
            <p:ph type="sldNum" sz="quarter" idx="11"/>
          </p:nvPr>
        </p:nvSpPr>
        <p:spPr>
          <a:ln/>
        </p:spPr>
        <p:txBody>
          <a:bodyPr/>
          <a:lstStyle>
            <a:lvl1pPr>
              <a:defRPr/>
            </a:lvl1pPr>
          </a:lstStyle>
          <a:p>
            <a:pPr>
              <a:defRPr/>
            </a:pPr>
            <a:fld id="{4EA6201C-795F-4DA9-9909-8F55D6584831}" type="slidenum">
              <a:rPr lang="en-AU" altLang="en-US"/>
              <a:pPr>
                <a:defRPr/>
              </a:pPr>
              <a:t>‹#›</a:t>
            </a:fld>
            <a:endParaRPr lang="en-AU" altLang="en-US"/>
          </a:p>
        </p:txBody>
      </p:sp>
    </p:spTree>
    <p:extLst>
      <p:ext uri="{BB962C8B-B14F-4D97-AF65-F5344CB8AC3E}">
        <p14:creationId xmlns:p14="http://schemas.microsoft.com/office/powerpoint/2010/main" val="119661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
            <a:extLst>
              <a:ext uri="{FF2B5EF4-FFF2-40B4-BE49-F238E27FC236}">
                <a16:creationId xmlns:a16="http://schemas.microsoft.com/office/drawing/2014/main" id="{7C133D28-4D91-4BE2-9484-7B353EF8E59B}"/>
              </a:ext>
            </a:extLst>
          </p:cNvPr>
          <p:cNvSpPr>
            <a:spLocks noGrp="1" noChangeArrowheads="1"/>
          </p:cNvSpPr>
          <p:nvPr>
            <p:ph type="ftr" sz="quarter" idx="10"/>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4258E69F-652F-4BD2-A9F7-A994D6223788}"/>
              </a:ext>
            </a:extLst>
          </p:cNvPr>
          <p:cNvSpPr>
            <a:spLocks noGrp="1" noChangeArrowheads="1"/>
          </p:cNvSpPr>
          <p:nvPr>
            <p:ph type="sldNum" sz="quarter" idx="11"/>
          </p:nvPr>
        </p:nvSpPr>
        <p:spPr>
          <a:ln/>
        </p:spPr>
        <p:txBody>
          <a:bodyPr/>
          <a:lstStyle>
            <a:lvl1pPr>
              <a:defRPr/>
            </a:lvl1pPr>
          </a:lstStyle>
          <a:p>
            <a:pPr>
              <a:defRPr/>
            </a:pPr>
            <a:fld id="{FCE67640-2C7F-488B-BA19-281240C810F7}" type="slidenum">
              <a:rPr lang="en-AU" altLang="en-US"/>
              <a:pPr>
                <a:defRPr/>
              </a:pPr>
              <a:t>‹#›</a:t>
            </a:fld>
            <a:endParaRPr lang="en-AU" altLang="en-US"/>
          </a:p>
        </p:txBody>
      </p:sp>
    </p:spTree>
    <p:extLst>
      <p:ext uri="{BB962C8B-B14F-4D97-AF65-F5344CB8AC3E}">
        <p14:creationId xmlns:p14="http://schemas.microsoft.com/office/powerpoint/2010/main" val="1380648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57B0E8D3-6560-4C44-939E-6D3D630F389E}"/>
              </a:ext>
            </a:extLst>
          </p:cNvPr>
          <p:cNvSpPr>
            <a:spLocks noGrp="1" noChangeArrowheads="1"/>
          </p:cNvSpPr>
          <p:nvPr>
            <p:ph type="ftr" sz="quarter" idx="10"/>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0ED2C468-11BF-4F94-B2AF-4AA0970EDCA2}"/>
              </a:ext>
            </a:extLst>
          </p:cNvPr>
          <p:cNvSpPr>
            <a:spLocks noGrp="1" noChangeArrowheads="1"/>
          </p:cNvSpPr>
          <p:nvPr>
            <p:ph type="sldNum" sz="quarter" idx="11"/>
          </p:nvPr>
        </p:nvSpPr>
        <p:spPr>
          <a:ln/>
        </p:spPr>
        <p:txBody>
          <a:bodyPr/>
          <a:lstStyle>
            <a:lvl1pPr>
              <a:defRPr/>
            </a:lvl1pPr>
          </a:lstStyle>
          <a:p>
            <a:pPr>
              <a:defRPr/>
            </a:pPr>
            <a:fld id="{2176D3F9-A311-4B1A-87D3-54D356624F0A}" type="slidenum">
              <a:rPr lang="en-AU" altLang="en-US"/>
              <a:pPr>
                <a:defRPr/>
              </a:pPr>
              <a:t>‹#›</a:t>
            </a:fld>
            <a:endParaRPr lang="en-AU" altLang="en-US"/>
          </a:p>
        </p:txBody>
      </p:sp>
    </p:spTree>
    <p:extLst>
      <p:ext uri="{BB962C8B-B14F-4D97-AF65-F5344CB8AC3E}">
        <p14:creationId xmlns:p14="http://schemas.microsoft.com/office/powerpoint/2010/main" val="190218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374901" y="1600201"/>
            <a:ext cx="45021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7080251" y="1600201"/>
            <a:ext cx="45021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5">
            <a:extLst>
              <a:ext uri="{FF2B5EF4-FFF2-40B4-BE49-F238E27FC236}">
                <a16:creationId xmlns:a16="http://schemas.microsoft.com/office/drawing/2014/main" id="{DC72F366-71A7-42D4-A45A-86BE620EDC07}"/>
              </a:ext>
            </a:extLst>
          </p:cNvPr>
          <p:cNvSpPr>
            <a:spLocks noGrp="1" noChangeArrowheads="1"/>
          </p:cNvSpPr>
          <p:nvPr>
            <p:ph type="ftr" sz="quarter" idx="10"/>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C44DE80E-62CC-4AF5-BAEB-CC45C4667C1E}"/>
              </a:ext>
            </a:extLst>
          </p:cNvPr>
          <p:cNvSpPr>
            <a:spLocks noGrp="1" noChangeArrowheads="1"/>
          </p:cNvSpPr>
          <p:nvPr>
            <p:ph type="sldNum" sz="quarter" idx="11"/>
          </p:nvPr>
        </p:nvSpPr>
        <p:spPr>
          <a:ln/>
        </p:spPr>
        <p:txBody>
          <a:bodyPr/>
          <a:lstStyle>
            <a:lvl1pPr>
              <a:defRPr/>
            </a:lvl1pPr>
          </a:lstStyle>
          <a:p>
            <a:pPr>
              <a:defRPr/>
            </a:pPr>
            <a:fld id="{4B3F6617-9CD9-491A-9FE3-CDB1466BD574}" type="slidenum">
              <a:rPr lang="en-AU" altLang="en-US"/>
              <a:pPr>
                <a:defRPr/>
              </a:pPr>
              <a:t>‹#›</a:t>
            </a:fld>
            <a:endParaRPr lang="en-AU" altLang="en-US"/>
          </a:p>
        </p:txBody>
      </p:sp>
    </p:spTree>
    <p:extLst>
      <p:ext uri="{BB962C8B-B14F-4D97-AF65-F5344CB8AC3E}">
        <p14:creationId xmlns:p14="http://schemas.microsoft.com/office/powerpoint/2010/main" val="1622753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5">
            <a:extLst>
              <a:ext uri="{FF2B5EF4-FFF2-40B4-BE49-F238E27FC236}">
                <a16:creationId xmlns:a16="http://schemas.microsoft.com/office/drawing/2014/main" id="{EBD7C80A-DBEA-42C5-8477-67162C2F7117}"/>
              </a:ext>
            </a:extLst>
          </p:cNvPr>
          <p:cNvSpPr>
            <a:spLocks noGrp="1" noChangeArrowheads="1"/>
          </p:cNvSpPr>
          <p:nvPr>
            <p:ph type="ftr" sz="quarter" idx="10"/>
          </p:nvPr>
        </p:nvSpPr>
        <p:spPr>
          <a:ln/>
        </p:spPr>
        <p:txBody>
          <a:bodyPr/>
          <a:lstStyle>
            <a:lvl1pPr>
              <a:defRPr/>
            </a:lvl1pPr>
          </a:lstStyle>
          <a:p>
            <a:pPr>
              <a:defRPr/>
            </a:pPr>
            <a:endParaRPr lang="en-AU"/>
          </a:p>
        </p:txBody>
      </p:sp>
      <p:sp>
        <p:nvSpPr>
          <p:cNvPr id="8" name="Rectangle 6">
            <a:extLst>
              <a:ext uri="{FF2B5EF4-FFF2-40B4-BE49-F238E27FC236}">
                <a16:creationId xmlns:a16="http://schemas.microsoft.com/office/drawing/2014/main" id="{A5AEC50D-4DA9-417A-83A3-7CAE7B367FF6}"/>
              </a:ext>
            </a:extLst>
          </p:cNvPr>
          <p:cNvSpPr>
            <a:spLocks noGrp="1" noChangeArrowheads="1"/>
          </p:cNvSpPr>
          <p:nvPr>
            <p:ph type="sldNum" sz="quarter" idx="11"/>
          </p:nvPr>
        </p:nvSpPr>
        <p:spPr>
          <a:ln/>
        </p:spPr>
        <p:txBody>
          <a:bodyPr/>
          <a:lstStyle>
            <a:lvl1pPr>
              <a:defRPr/>
            </a:lvl1pPr>
          </a:lstStyle>
          <a:p>
            <a:pPr>
              <a:defRPr/>
            </a:pPr>
            <a:fld id="{3EB10AD2-10FA-4791-9D40-F0124D83CBA5}" type="slidenum">
              <a:rPr lang="en-AU" altLang="en-US"/>
              <a:pPr>
                <a:defRPr/>
              </a:pPr>
              <a:t>‹#›</a:t>
            </a:fld>
            <a:endParaRPr lang="en-AU" altLang="en-US"/>
          </a:p>
        </p:txBody>
      </p:sp>
    </p:spTree>
    <p:extLst>
      <p:ext uri="{BB962C8B-B14F-4D97-AF65-F5344CB8AC3E}">
        <p14:creationId xmlns:p14="http://schemas.microsoft.com/office/powerpoint/2010/main" val="333497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5">
            <a:extLst>
              <a:ext uri="{FF2B5EF4-FFF2-40B4-BE49-F238E27FC236}">
                <a16:creationId xmlns:a16="http://schemas.microsoft.com/office/drawing/2014/main" id="{83426C76-3C59-426A-B83E-15EECB312486}"/>
              </a:ext>
            </a:extLst>
          </p:cNvPr>
          <p:cNvSpPr>
            <a:spLocks noGrp="1" noChangeArrowheads="1"/>
          </p:cNvSpPr>
          <p:nvPr>
            <p:ph type="ftr" sz="quarter" idx="10"/>
          </p:nvPr>
        </p:nvSpPr>
        <p:spPr>
          <a:ln/>
        </p:spPr>
        <p:txBody>
          <a:bodyPr/>
          <a:lstStyle>
            <a:lvl1pPr>
              <a:defRPr/>
            </a:lvl1pPr>
          </a:lstStyle>
          <a:p>
            <a:pPr>
              <a:defRPr/>
            </a:pPr>
            <a:endParaRPr lang="en-AU"/>
          </a:p>
        </p:txBody>
      </p:sp>
      <p:sp>
        <p:nvSpPr>
          <p:cNvPr id="4" name="Rectangle 6">
            <a:extLst>
              <a:ext uri="{FF2B5EF4-FFF2-40B4-BE49-F238E27FC236}">
                <a16:creationId xmlns:a16="http://schemas.microsoft.com/office/drawing/2014/main" id="{59B96863-CB49-4BA8-B1B5-B636787CA7C5}"/>
              </a:ext>
            </a:extLst>
          </p:cNvPr>
          <p:cNvSpPr>
            <a:spLocks noGrp="1" noChangeArrowheads="1"/>
          </p:cNvSpPr>
          <p:nvPr>
            <p:ph type="sldNum" sz="quarter" idx="11"/>
          </p:nvPr>
        </p:nvSpPr>
        <p:spPr>
          <a:ln/>
        </p:spPr>
        <p:txBody>
          <a:bodyPr/>
          <a:lstStyle>
            <a:lvl1pPr>
              <a:defRPr/>
            </a:lvl1pPr>
          </a:lstStyle>
          <a:p>
            <a:pPr>
              <a:defRPr/>
            </a:pPr>
            <a:fld id="{E2319B1B-C5DE-462A-AD04-431DD8719C7E}" type="slidenum">
              <a:rPr lang="en-AU" altLang="en-US"/>
              <a:pPr>
                <a:defRPr/>
              </a:pPr>
              <a:t>‹#›</a:t>
            </a:fld>
            <a:endParaRPr lang="en-AU" altLang="en-US"/>
          </a:p>
        </p:txBody>
      </p:sp>
    </p:spTree>
    <p:extLst>
      <p:ext uri="{BB962C8B-B14F-4D97-AF65-F5344CB8AC3E}">
        <p14:creationId xmlns:p14="http://schemas.microsoft.com/office/powerpoint/2010/main" val="1057180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9B40847-199F-474F-BECD-65CEB2D03DAA}"/>
              </a:ext>
            </a:extLst>
          </p:cNvPr>
          <p:cNvSpPr>
            <a:spLocks noGrp="1" noChangeArrowheads="1"/>
          </p:cNvSpPr>
          <p:nvPr>
            <p:ph type="ftr" sz="quarter" idx="10"/>
          </p:nvPr>
        </p:nvSpPr>
        <p:spPr>
          <a:ln/>
        </p:spPr>
        <p:txBody>
          <a:bodyPr/>
          <a:lstStyle>
            <a:lvl1pPr>
              <a:defRPr/>
            </a:lvl1pPr>
          </a:lstStyle>
          <a:p>
            <a:pPr>
              <a:defRPr/>
            </a:pPr>
            <a:endParaRPr lang="en-AU"/>
          </a:p>
        </p:txBody>
      </p:sp>
      <p:sp>
        <p:nvSpPr>
          <p:cNvPr id="3" name="Rectangle 6">
            <a:extLst>
              <a:ext uri="{FF2B5EF4-FFF2-40B4-BE49-F238E27FC236}">
                <a16:creationId xmlns:a16="http://schemas.microsoft.com/office/drawing/2014/main" id="{A29EE4DC-7276-448A-85F3-B3176EDD5D67}"/>
              </a:ext>
            </a:extLst>
          </p:cNvPr>
          <p:cNvSpPr>
            <a:spLocks noGrp="1" noChangeArrowheads="1"/>
          </p:cNvSpPr>
          <p:nvPr>
            <p:ph type="sldNum" sz="quarter" idx="11"/>
          </p:nvPr>
        </p:nvSpPr>
        <p:spPr>
          <a:ln/>
        </p:spPr>
        <p:txBody>
          <a:bodyPr/>
          <a:lstStyle>
            <a:lvl1pPr>
              <a:defRPr/>
            </a:lvl1pPr>
          </a:lstStyle>
          <a:p>
            <a:pPr>
              <a:defRPr/>
            </a:pPr>
            <a:fld id="{1DB206CF-0628-4F53-B362-E541EC8D48C3}" type="slidenum">
              <a:rPr lang="en-AU" altLang="en-US"/>
              <a:pPr>
                <a:defRPr/>
              </a:pPr>
              <a:t>‹#›</a:t>
            </a:fld>
            <a:endParaRPr lang="en-AU" altLang="en-US"/>
          </a:p>
        </p:txBody>
      </p:sp>
    </p:spTree>
    <p:extLst>
      <p:ext uri="{BB962C8B-B14F-4D97-AF65-F5344CB8AC3E}">
        <p14:creationId xmlns:p14="http://schemas.microsoft.com/office/powerpoint/2010/main" val="2103638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3B661FA0-6337-4CB3-BEB7-0955F9BB22B6}"/>
              </a:ext>
            </a:extLst>
          </p:cNvPr>
          <p:cNvSpPr>
            <a:spLocks noGrp="1" noChangeArrowheads="1"/>
          </p:cNvSpPr>
          <p:nvPr>
            <p:ph type="ftr" sz="quarter" idx="10"/>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AB5AA869-469C-4D60-9D04-1547A7EA431E}"/>
              </a:ext>
            </a:extLst>
          </p:cNvPr>
          <p:cNvSpPr>
            <a:spLocks noGrp="1" noChangeArrowheads="1"/>
          </p:cNvSpPr>
          <p:nvPr>
            <p:ph type="sldNum" sz="quarter" idx="11"/>
          </p:nvPr>
        </p:nvSpPr>
        <p:spPr>
          <a:ln/>
        </p:spPr>
        <p:txBody>
          <a:bodyPr/>
          <a:lstStyle>
            <a:lvl1pPr>
              <a:defRPr/>
            </a:lvl1pPr>
          </a:lstStyle>
          <a:p>
            <a:pPr>
              <a:defRPr/>
            </a:pPr>
            <a:fld id="{75DB16BC-9EB9-4509-83F8-7A21BC375219}" type="slidenum">
              <a:rPr lang="en-AU" altLang="en-US"/>
              <a:pPr>
                <a:defRPr/>
              </a:pPr>
              <a:t>‹#›</a:t>
            </a:fld>
            <a:endParaRPr lang="en-AU" altLang="en-US"/>
          </a:p>
        </p:txBody>
      </p:sp>
    </p:spTree>
    <p:extLst>
      <p:ext uri="{BB962C8B-B14F-4D97-AF65-F5344CB8AC3E}">
        <p14:creationId xmlns:p14="http://schemas.microsoft.com/office/powerpoint/2010/main" val="1020268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EE4A-7AE4-413A-9E39-6006CCD4DCF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9896D25-BD1C-48E3-8D63-B76142943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12478D-A639-4C64-8F08-B08312E4D879}"/>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DFFD6CA6-969E-4D75-9831-58DE334951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F8A037C-5017-484E-964D-429F3A3DAD7E}"/>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388916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2AF34ED-049F-440F-AAD1-8FE04ECB1D04}"/>
              </a:ext>
            </a:extLst>
          </p:cNvPr>
          <p:cNvSpPr>
            <a:spLocks noGrp="1" noChangeArrowheads="1"/>
          </p:cNvSpPr>
          <p:nvPr>
            <p:ph type="ftr" sz="quarter" idx="10"/>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B70D05F7-D207-40E8-A581-44DF0B6D56E4}"/>
              </a:ext>
            </a:extLst>
          </p:cNvPr>
          <p:cNvSpPr>
            <a:spLocks noGrp="1" noChangeArrowheads="1"/>
          </p:cNvSpPr>
          <p:nvPr>
            <p:ph type="sldNum" sz="quarter" idx="11"/>
          </p:nvPr>
        </p:nvSpPr>
        <p:spPr>
          <a:ln/>
        </p:spPr>
        <p:txBody>
          <a:bodyPr/>
          <a:lstStyle>
            <a:lvl1pPr>
              <a:defRPr/>
            </a:lvl1pPr>
          </a:lstStyle>
          <a:p>
            <a:pPr>
              <a:defRPr/>
            </a:pPr>
            <a:fld id="{06EFD6D7-2D70-401F-A0DF-E17CB80C30CC}" type="slidenum">
              <a:rPr lang="en-AU" altLang="en-US"/>
              <a:pPr>
                <a:defRPr/>
              </a:pPr>
              <a:t>‹#›</a:t>
            </a:fld>
            <a:endParaRPr lang="en-AU" altLang="en-US"/>
          </a:p>
        </p:txBody>
      </p:sp>
    </p:spTree>
    <p:extLst>
      <p:ext uri="{BB962C8B-B14F-4D97-AF65-F5344CB8AC3E}">
        <p14:creationId xmlns:p14="http://schemas.microsoft.com/office/powerpoint/2010/main" val="3401500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
            <a:extLst>
              <a:ext uri="{FF2B5EF4-FFF2-40B4-BE49-F238E27FC236}">
                <a16:creationId xmlns:a16="http://schemas.microsoft.com/office/drawing/2014/main" id="{BC450542-AAE2-4247-95E6-10828ADBD0ED}"/>
              </a:ext>
            </a:extLst>
          </p:cNvPr>
          <p:cNvSpPr>
            <a:spLocks noGrp="1" noChangeArrowheads="1"/>
          </p:cNvSpPr>
          <p:nvPr>
            <p:ph type="ftr" sz="quarter" idx="10"/>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677BED6C-5E9D-40D1-BDDA-3BED2D856375}"/>
              </a:ext>
            </a:extLst>
          </p:cNvPr>
          <p:cNvSpPr>
            <a:spLocks noGrp="1" noChangeArrowheads="1"/>
          </p:cNvSpPr>
          <p:nvPr>
            <p:ph type="sldNum" sz="quarter" idx="11"/>
          </p:nvPr>
        </p:nvSpPr>
        <p:spPr>
          <a:ln/>
        </p:spPr>
        <p:txBody>
          <a:bodyPr/>
          <a:lstStyle>
            <a:lvl1pPr>
              <a:defRPr/>
            </a:lvl1pPr>
          </a:lstStyle>
          <a:p>
            <a:pPr>
              <a:defRPr/>
            </a:pPr>
            <a:fld id="{41A45548-76CE-4189-A138-427C8B4D6709}" type="slidenum">
              <a:rPr lang="en-AU" altLang="en-US"/>
              <a:pPr>
                <a:defRPr/>
              </a:pPr>
              <a:t>‹#›</a:t>
            </a:fld>
            <a:endParaRPr lang="en-AU" altLang="en-US"/>
          </a:p>
        </p:txBody>
      </p:sp>
    </p:spTree>
    <p:extLst>
      <p:ext uri="{BB962C8B-B14F-4D97-AF65-F5344CB8AC3E}">
        <p14:creationId xmlns:p14="http://schemas.microsoft.com/office/powerpoint/2010/main" val="2555909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6117" y="274639"/>
            <a:ext cx="2436283"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835151" y="274639"/>
            <a:ext cx="71077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
            <a:extLst>
              <a:ext uri="{FF2B5EF4-FFF2-40B4-BE49-F238E27FC236}">
                <a16:creationId xmlns:a16="http://schemas.microsoft.com/office/drawing/2014/main" id="{9F9A1B91-7210-44C2-A42B-38576059110A}"/>
              </a:ext>
            </a:extLst>
          </p:cNvPr>
          <p:cNvSpPr>
            <a:spLocks noGrp="1" noChangeArrowheads="1"/>
          </p:cNvSpPr>
          <p:nvPr>
            <p:ph type="ftr" sz="quarter" idx="10"/>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4F4CBDD4-1A60-47F0-8494-3D6E90A5B3FF}"/>
              </a:ext>
            </a:extLst>
          </p:cNvPr>
          <p:cNvSpPr>
            <a:spLocks noGrp="1" noChangeArrowheads="1"/>
          </p:cNvSpPr>
          <p:nvPr>
            <p:ph type="sldNum" sz="quarter" idx="11"/>
          </p:nvPr>
        </p:nvSpPr>
        <p:spPr>
          <a:ln/>
        </p:spPr>
        <p:txBody>
          <a:bodyPr/>
          <a:lstStyle>
            <a:lvl1pPr>
              <a:defRPr/>
            </a:lvl1pPr>
          </a:lstStyle>
          <a:p>
            <a:pPr>
              <a:defRPr/>
            </a:pPr>
            <a:fld id="{2061329C-3DA5-4F5A-8ACF-C87066DD9A44}" type="slidenum">
              <a:rPr lang="en-AU" altLang="en-US"/>
              <a:pPr>
                <a:defRPr/>
              </a:pPr>
              <a:t>‹#›</a:t>
            </a:fld>
            <a:endParaRPr lang="en-AU" altLang="en-US"/>
          </a:p>
        </p:txBody>
      </p:sp>
    </p:spTree>
    <p:extLst>
      <p:ext uri="{BB962C8B-B14F-4D97-AF65-F5344CB8AC3E}">
        <p14:creationId xmlns:p14="http://schemas.microsoft.com/office/powerpoint/2010/main" val="1794741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D6E7-19C1-49E9-920F-B30B87F23DD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27334016-4F13-405D-932F-D119222D551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39B4668-1818-4BB1-AC4C-6639DFDB3B35}"/>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45CA7F64-345A-41BE-BF8D-74AEECCD26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62F0E26-3D84-4E20-90D5-EC5AE8603B9A}"/>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81309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EE4A-7AE4-413A-9E39-6006CCD4DCF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9896D25-BD1C-48E3-8D63-B76142943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12478D-A639-4C64-8F08-B08312E4D879}"/>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DFFD6CA6-969E-4D75-9831-58DE334951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F8A037C-5017-484E-964D-429F3A3DAD7E}"/>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864847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34E3-244B-412D-8ABA-448F668C0BC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F87F311-674D-4E9B-AADA-B34FB351121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D1CD3-5E78-42E1-B38C-CC1BFA0636C8}"/>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99497B69-0FA6-4C57-9A03-76667F70EB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A50279-7739-40EB-8BE8-9F640FC7E2A2}"/>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055268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584F-28E5-4099-94EE-EB203334BF6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0B859E8-A6A0-429C-8420-29C387A99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34492B8-23CE-4D86-958D-AE6ED5674B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B02B960-1808-44BE-BE83-85A096B92C6C}"/>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6" name="Footer Placeholder 5">
            <a:extLst>
              <a:ext uri="{FF2B5EF4-FFF2-40B4-BE49-F238E27FC236}">
                <a16:creationId xmlns:a16="http://schemas.microsoft.com/office/drawing/2014/main" id="{6E0379E4-FE6A-4A74-B2CB-E6B6DAFE5E5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C4B7289-2322-464A-A8B0-C174A4A3A4E3}"/>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91813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A886-9AA7-40BE-93FD-9EFC03EB5977}"/>
              </a:ext>
            </a:extLst>
          </p:cNvPr>
          <p:cNvSpPr>
            <a:spLocks noGrp="1"/>
          </p:cNvSpPr>
          <p:nvPr>
            <p:ph type="title"/>
          </p:nvPr>
        </p:nvSpPr>
        <p:spPr>
          <a:xfrm>
            <a:off x="839788" y="365127"/>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2E0A132-41DC-4FE6-BBC2-1D6C356809D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3C154-3661-40E0-96AA-D09AFADFF56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5F51AE9-8B61-44E1-BA86-88F7B8B4796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012CA-73B0-4CD3-A50E-4B36A8D045D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9D34E50-B258-4C0B-B22F-CD101DB7C542}"/>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8" name="Footer Placeholder 7">
            <a:extLst>
              <a:ext uri="{FF2B5EF4-FFF2-40B4-BE49-F238E27FC236}">
                <a16:creationId xmlns:a16="http://schemas.microsoft.com/office/drawing/2014/main" id="{BE73D466-5615-442F-8117-2AA7AE05CA9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293DE30-55F7-4D77-9AF4-10B79BD6FF5E}"/>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3146759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3B89-3BDD-45CA-9FFA-4F133842AF9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8C93FA-8077-4A40-B8D5-1578417F9AE9}"/>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4" name="Footer Placeholder 3">
            <a:extLst>
              <a:ext uri="{FF2B5EF4-FFF2-40B4-BE49-F238E27FC236}">
                <a16:creationId xmlns:a16="http://schemas.microsoft.com/office/drawing/2014/main" id="{4459812A-55F0-4629-8CB2-34F0999EA91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0ADAB52-3A5B-4184-BB52-672D6070E33C}"/>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3899588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2E80B-7288-419C-A824-D31C609A777F}"/>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3" name="Footer Placeholder 2">
            <a:extLst>
              <a:ext uri="{FF2B5EF4-FFF2-40B4-BE49-F238E27FC236}">
                <a16:creationId xmlns:a16="http://schemas.microsoft.com/office/drawing/2014/main" id="{5E1E018C-6A63-4EDB-8C84-871D1496D70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9CB71A-3537-47F4-B0DC-D3DD2FA38F8D}"/>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86185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34E3-244B-412D-8ABA-448F668C0B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F87F311-674D-4E9B-AADA-B34FB35112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D1CD3-5E78-42E1-B38C-CC1BFA0636C8}"/>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99497B69-0FA6-4C57-9A03-76667F70EB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A50279-7739-40EB-8BE8-9F640FC7E2A2}"/>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335467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587A-33DC-46CF-A7A9-DD8CDABAC3F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74A6734-E537-4B7C-8103-3838B128AA0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32DE409-3DDF-49AD-B493-FCE722D63D9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264C78-D081-4D21-8A6A-2299BF740561}"/>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6" name="Footer Placeholder 5">
            <a:extLst>
              <a:ext uri="{FF2B5EF4-FFF2-40B4-BE49-F238E27FC236}">
                <a16:creationId xmlns:a16="http://schemas.microsoft.com/office/drawing/2014/main" id="{932B20CB-C992-4736-8D52-D06D35065CD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2E6DF05-952B-49ED-B831-F576C02FE0B0}"/>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235254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3D73-DB97-464F-91AC-A9A5639E1E9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96F755A-D5D8-4708-8A21-CB8C7FA407B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2810A026-76E0-4E3D-B279-A43267A43EE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26BA31-B9D5-48D0-9037-697ED5EBF331}"/>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6" name="Footer Placeholder 5">
            <a:extLst>
              <a:ext uri="{FF2B5EF4-FFF2-40B4-BE49-F238E27FC236}">
                <a16:creationId xmlns:a16="http://schemas.microsoft.com/office/drawing/2014/main" id="{AB406D3A-CD4A-4657-B000-7D3B2B265E8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FB0F80-0307-4D34-BF5B-85C889A4A0EB}"/>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886304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622E-9197-4A6F-82D0-7986D91AD9A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0B3509-9A75-4854-978D-5CF2BBC8B9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C370E05-B1A6-493B-BDA3-834CF86EA2F2}"/>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8353C139-7090-4386-AB70-277E339CB0E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151565-790E-4F6F-B927-0D21097C15D9}"/>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195547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EDA35-D29E-4515-AFF4-85A619C135C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F6C57FC-AE31-41B8-A567-8BC9D7F64B7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3A2B02-7384-47C6-8566-49CD729FBC97}"/>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A04E824F-8A26-45EB-9283-87F54B3BEB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A568840-FFF3-40D3-9923-BFF8653545F4}"/>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16715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584F-28E5-4099-94EE-EB203334BF6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0B859E8-A6A0-429C-8420-29C387A99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34492B8-23CE-4D86-958D-AE6ED5674B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B02B960-1808-44BE-BE83-85A096B92C6C}"/>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6" name="Footer Placeholder 5">
            <a:extLst>
              <a:ext uri="{FF2B5EF4-FFF2-40B4-BE49-F238E27FC236}">
                <a16:creationId xmlns:a16="http://schemas.microsoft.com/office/drawing/2014/main" id="{6E0379E4-FE6A-4A74-B2CB-E6B6DAFE5E5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C4B7289-2322-464A-A8B0-C174A4A3A4E3}"/>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147166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A886-9AA7-40BE-93FD-9EFC03EB597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2E0A132-41DC-4FE6-BBC2-1D6C356809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3C154-3661-40E0-96AA-D09AFADFF5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5F51AE9-8B61-44E1-BA86-88F7B8B479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012CA-73B0-4CD3-A50E-4B36A8D045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9D34E50-B258-4C0B-B22F-CD101DB7C542}"/>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8" name="Footer Placeholder 7">
            <a:extLst>
              <a:ext uri="{FF2B5EF4-FFF2-40B4-BE49-F238E27FC236}">
                <a16:creationId xmlns:a16="http://schemas.microsoft.com/office/drawing/2014/main" id="{BE73D466-5615-442F-8117-2AA7AE05CA9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293DE30-55F7-4D77-9AF4-10B79BD6FF5E}"/>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79989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3B89-3BDD-45CA-9FFA-4F133842AF9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8C93FA-8077-4A40-B8D5-1578417F9AE9}"/>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4" name="Footer Placeholder 3">
            <a:extLst>
              <a:ext uri="{FF2B5EF4-FFF2-40B4-BE49-F238E27FC236}">
                <a16:creationId xmlns:a16="http://schemas.microsoft.com/office/drawing/2014/main" id="{4459812A-55F0-4629-8CB2-34F0999EA91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0ADAB52-3A5B-4184-BB52-672D6070E33C}"/>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186313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2E80B-7288-419C-A824-D31C609A777F}"/>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3" name="Footer Placeholder 2">
            <a:extLst>
              <a:ext uri="{FF2B5EF4-FFF2-40B4-BE49-F238E27FC236}">
                <a16:creationId xmlns:a16="http://schemas.microsoft.com/office/drawing/2014/main" id="{5E1E018C-6A63-4EDB-8C84-871D1496D70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9CB71A-3537-47F4-B0DC-D3DD2FA38F8D}"/>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594512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587A-33DC-46CF-A7A9-DD8CDABAC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74A6734-E537-4B7C-8103-3838B128AA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32DE409-3DDF-49AD-B493-FCE722D63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64C78-D081-4D21-8A6A-2299BF740561}"/>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6" name="Footer Placeholder 5">
            <a:extLst>
              <a:ext uri="{FF2B5EF4-FFF2-40B4-BE49-F238E27FC236}">
                <a16:creationId xmlns:a16="http://schemas.microsoft.com/office/drawing/2014/main" id="{932B20CB-C992-4736-8D52-D06D35065CD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2E6DF05-952B-49ED-B831-F576C02FE0B0}"/>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0930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3D73-DB97-464F-91AC-A9A5639E1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96F755A-D5D8-4708-8A21-CB8C7FA40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810A026-76E0-4E3D-B279-A43267A43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6BA31-B9D5-48D0-9037-697ED5EBF331}"/>
              </a:ext>
            </a:extLst>
          </p:cNvPr>
          <p:cNvSpPr>
            <a:spLocks noGrp="1"/>
          </p:cNvSpPr>
          <p:nvPr>
            <p:ph type="dt" sz="half" idx="10"/>
          </p:nvPr>
        </p:nvSpPr>
        <p:spPr/>
        <p:txBody>
          <a:bodyPr/>
          <a:lstStyle/>
          <a:p>
            <a:fld id="{DBF10C4B-A48D-4B27-8E18-49D5F5E56840}" type="datetimeFigureOut">
              <a:rPr lang="en-AU" smtClean="0"/>
              <a:t>16/05/2024</a:t>
            </a:fld>
            <a:endParaRPr lang="en-AU"/>
          </a:p>
        </p:txBody>
      </p:sp>
      <p:sp>
        <p:nvSpPr>
          <p:cNvPr id="6" name="Footer Placeholder 5">
            <a:extLst>
              <a:ext uri="{FF2B5EF4-FFF2-40B4-BE49-F238E27FC236}">
                <a16:creationId xmlns:a16="http://schemas.microsoft.com/office/drawing/2014/main" id="{AB406D3A-CD4A-4657-B000-7D3B2B265E8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FB0F80-0307-4D34-BF5B-85C889A4A0EB}"/>
              </a:ext>
            </a:extLst>
          </p:cNvPr>
          <p:cNvSpPr>
            <a:spLocks noGrp="1"/>
          </p:cNvSpPr>
          <p:nvPr>
            <p:ph type="sldNum" sz="quarter" idx="12"/>
          </p:nvPr>
        </p:nvSpPr>
        <p:spPr/>
        <p:txBody>
          <a:bodyPr/>
          <a:lstStyle/>
          <a:p>
            <a:fld id="{895ED0A5-2533-4515-917F-3E8D8F379EAB}" type="slidenum">
              <a:rPr lang="en-AU" smtClean="0"/>
              <a:t>‹#›</a:t>
            </a:fld>
            <a:endParaRPr lang="en-AU"/>
          </a:p>
        </p:txBody>
      </p:sp>
    </p:spTree>
    <p:extLst>
      <p:ext uri="{BB962C8B-B14F-4D97-AF65-F5344CB8AC3E}">
        <p14:creationId xmlns:p14="http://schemas.microsoft.com/office/powerpoint/2010/main" val="421887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D7748-4B00-4448-A853-09E97A5D5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CCD629B-631C-4FA6-97CE-4DC60154C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CF4D820-1B87-46C3-9D3A-1DEBCB396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2F377B76-CE9B-42F7-B865-C51B919F5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FE1EEB5-11A6-4FA6-91C1-EC89A241E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ED0A5-2533-4515-917F-3E8D8F379EAB}" type="slidenum">
              <a:rPr lang="en-AU" smtClean="0"/>
              <a:t>‹#›</a:t>
            </a:fld>
            <a:endParaRPr lang="en-AU"/>
          </a:p>
        </p:txBody>
      </p:sp>
    </p:spTree>
    <p:extLst>
      <p:ext uri="{BB962C8B-B14F-4D97-AF65-F5344CB8AC3E}">
        <p14:creationId xmlns:p14="http://schemas.microsoft.com/office/powerpoint/2010/main" val="1548520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F06C845E-367C-4D71-989D-C3509E9EE6ED}"/>
              </a:ext>
            </a:extLst>
          </p:cNvPr>
          <p:cNvSpPr>
            <a:spLocks noChangeArrowheads="1"/>
          </p:cNvSpPr>
          <p:nvPr userDrawn="1"/>
        </p:nvSpPr>
        <p:spPr bwMode="auto">
          <a:xfrm>
            <a:off x="0" y="0"/>
            <a:ext cx="1534584" cy="6858000"/>
          </a:xfrm>
          <a:prstGeom prst="rect">
            <a:avLst/>
          </a:prstGeom>
          <a:solidFill>
            <a:schemeClr val="bg1"/>
          </a:solidFill>
          <a:ln w="9525">
            <a:solidFill>
              <a:schemeClr val="bg1"/>
            </a:solidFill>
            <a:miter lim="800000"/>
            <a:headEnd/>
            <a:tailEnd/>
          </a:ln>
        </p:spPr>
        <p:txBody>
          <a:bodyPr wrap="none" anchor="ctr"/>
          <a:lstStyle>
            <a:lvl1pPr eaLnBrk="0" hangingPunct="0">
              <a:defRPr sz="2000">
                <a:solidFill>
                  <a:schemeClr val="bg1"/>
                </a:solidFill>
                <a:latin typeface="Arial" charset="0"/>
                <a:ea typeface="ＭＳ Ｐゴシック" charset="-128"/>
              </a:defRPr>
            </a:lvl1pPr>
            <a:lvl2pPr marL="742950" indent="-285750" eaLnBrk="0" hangingPunct="0">
              <a:defRPr sz="2000">
                <a:solidFill>
                  <a:schemeClr val="bg1"/>
                </a:solidFill>
                <a:latin typeface="Arial" charset="0"/>
                <a:ea typeface="ＭＳ Ｐゴシック" charset="-128"/>
              </a:defRPr>
            </a:lvl2pPr>
            <a:lvl3pPr marL="1143000" indent="-228600" eaLnBrk="0" hangingPunct="0">
              <a:defRPr sz="2000">
                <a:solidFill>
                  <a:schemeClr val="bg1"/>
                </a:solidFill>
                <a:latin typeface="Arial" charset="0"/>
                <a:ea typeface="ＭＳ Ｐゴシック" charset="-128"/>
              </a:defRPr>
            </a:lvl3pPr>
            <a:lvl4pPr marL="1600200" indent="-228600" eaLnBrk="0" hangingPunct="0">
              <a:defRPr sz="2000">
                <a:solidFill>
                  <a:schemeClr val="bg1"/>
                </a:solidFill>
                <a:latin typeface="Arial" charset="0"/>
                <a:ea typeface="ＭＳ Ｐゴシック" charset="-128"/>
              </a:defRPr>
            </a:lvl4pPr>
            <a:lvl5pPr marL="2057400" indent="-228600" eaLnBrk="0" hangingPunct="0">
              <a:defRPr sz="2000">
                <a:solidFill>
                  <a:schemeClr val="bg1"/>
                </a:solidFill>
                <a:latin typeface="Arial" charset="0"/>
                <a:ea typeface="ＭＳ Ｐゴシック" charset="-128"/>
              </a:defRPr>
            </a:lvl5pPr>
            <a:lvl6pPr marL="2514600" indent="-228600" eaLnBrk="0" fontAlgn="base" hangingPunct="0">
              <a:spcBef>
                <a:spcPct val="0"/>
              </a:spcBef>
              <a:spcAft>
                <a:spcPct val="0"/>
              </a:spcAft>
              <a:defRPr sz="2000">
                <a:solidFill>
                  <a:schemeClr val="bg1"/>
                </a:solidFill>
                <a:latin typeface="Arial" charset="0"/>
                <a:ea typeface="ＭＳ Ｐゴシック" charset="-128"/>
              </a:defRPr>
            </a:lvl6pPr>
            <a:lvl7pPr marL="2971800" indent="-228600" eaLnBrk="0" fontAlgn="base" hangingPunct="0">
              <a:spcBef>
                <a:spcPct val="0"/>
              </a:spcBef>
              <a:spcAft>
                <a:spcPct val="0"/>
              </a:spcAft>
              <a:defRPr sz="2000">
                <a:solidFill>
                  <a:schemeClr val="bg1"/>
                </a:solidFill>
                <a:latin typeface="Arial" charset="0"/>
                <a:ea typeface="ＭＳ Ｐゴシック" charset="-128"/>
              </a:defRPr>
            </a:lvl7pPr>
            <a:lvl8pPr marL="3429000" indent="-228600" eaLnBrk="0" fontAlgn="base" hangingPunct="0">
              <a:spcBef>
                <a:spcPct val="0"/>
              </a:spcBef>
              <a:spcAft>
                <a:spcPct val="0"/>
              </a:spcAft>
              <a:defRPr sz="2000">
                <a:solidFill>
                  <a:schemeClr val="bg1"/>
                </a:solidFill>
                <a:latin typeface="Arial" charset="0"/>
                <a:ea typeface="ＭＳ Ｐゴシック" charset="-128"/>
              </a:defRPr>
            </a:lvl8pPr>
            <a:lvl9pPr marL="3886200" indent="-228600" eaLnBrk="0" fontAlgn="base" hangingPunct="0">
              <a:spcBef>
                <a:spcPct val="0"/>
              </a:spcBef>
              <a:spcAft>
                <a:spcPct val="0"/>
              </a:spcAft>
              <a:defRPr sz="2000">
                <a:solidFill>
                  <a:schemeClr val="bg1"/>
                </a:solidFill>
                <a:latin typeface="Arial" charset="0"/>
                <a:ea typeface="ＭＳ Ｐゴシック" charset="-128"/>
              </a:defRPr>
            </a:lvl9pPr>
          </a:lstStyle>
          <a:p>
            <a:pPr eaLnBrk="1" hangingPunct="1">
              <a:defRPr/>
            </a:pPr>
            <a:endParaRPr lang="en-US" altLang="x-none" sz="2000"/>
          </a:p>
        </p:txBody>
      </p:sp>
      <p:sp>
        <p:nvSpPr>
          <p:cNvPr id="2" name="Rectangle 2">
            <a:extLst>
              <a:ext uri="{FF2B5EF4-FFF2-40B4-BE49-F238E27FC236}">
                <a16:creationId xmlns:a16="http://schemas.microsoft.com/office/drawing/2014/main" id="{4528E750-9FBE-4A2F-B7E6-3E6F61FC2469}"/>
              </a:ext>
            </a:extLst>
          </p:cNvPr>
          <p:cNvSpPr>
            <a:spLocks noGrp="1" noChangeArrowheads="1"/>
          </p:cNvSpPr>
          <p:nvPr>
            <p:ph type="title"/>
          </p:nvPr>
        </p:nvSpPr>
        <p:spPr bwMode="auto">
          <a:xfrm>
            <a:off x="1835152" y="274638"/>
            <a:ext cx="9747249"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8" name="Rectangle 3">
            <a:extLst>
              <a:ext uri="{FF2B5EF4-FFF2-40B4-BE49-F238E27FC236}">
                <a16:creationId xmlns:a16="http://schemas.microsoft.com/office/drawing/2014/main" id="{77367029-0387-4586-AB41-1AF4EE366F8B}"/>
              </a:ext>
            </a:extLst>
          </p:cNvPr>
          <p:cNvSpPr>
            <a:spLocks noGrp="1" noChangeArrowheads="1"/>
          </p:cNvSpPr>
          <p:nvPr>
            <p:ph type="body" idx="1"/>
          </p:nvPr>
        </p:nvSpPr>
        <p:spPr bwMode="auto">
          <a:xfrm>
            <a:off x="2374901" y="1600201"/>
            <a:ext cx="92075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9" name="Rectangle 5">
            <a:extLst>
              <a:ext uri="{FF2B5EF4-FFF2-40B4-BE49-F238E27FC236}">
                <a16:creationId xmlns:a16="http://schemas.microsoft.com/office/drawing/2014/main" id="{45595DDB-7EA0-4352-A085-506AE8E5BD8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mn-ea"/>
                <a:cs typeface="+mn-cs"/>
              </a:defRPr>
            </a:lvl1pPr>
          </a:lstStyle>
          <a:p>
            <a:pPr>
              <a:defRPr/>
            </a:pPr>
            <a:endParaRPr lang="en-AU"/>
          </a:p>
        </p:txBody>
      </p:sp>
      <p:sp>
        <p:nvSpPr>
          <p:cNvPr id="1030" name="Rectangle 6">
            <a:extLst>
              <a:ext uri="{FF2B5EF4-FFF2-40B4-BE49-F238E27FC236}">
                <a16:creationId xmlns:a16="http://schemas.microsoft.com/office/drawing/2014/main" id="{992ED57B-B638-48D3-8B28-DC510F43EE5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A8A2B24B-53B3-42DB-B7AE-4E23EE9C15D4}" type="slidenum">
              <a:rPr lang="en-AU" altLang="en-US"/>
              <a:pPr>
                <a:defRPr/>
              </a:pPr>
              <a:t>‹#›</a:t>
            </a:fld>
            <a:endParaRPr lang="en-AU" altLang="en-US"/>
          </a:p>
        </p:txBody>
      </p:sp>
      <p:pic>
        <p:nvPicPr>
          <p:cNvPr id="1031" name="Picture 7" descr="SFX">
            <a:extLst>
              <a:ext uri="{FF2B5EF4-FFF2-40B4-BE49-F238E27FC236}">
                <a16:creationId xmlns:a16="http://schemas.microsoft.com/office/drawing/2014/main" id="{C26964EC-1BAA-4C68-A45A-4E68DBE9187F}"/>
              </a:ext>
            </a:extLst>
          </p:cNvPr>
          <p:cNvPicPr>
            <a:picLocks noChangeAspect="1" noChangeArrowheads="1"/>
          </p:cNvPicPr>
          <p:nvPr userDrawn="1"/>
        </p:nvPicPr>
        <p:blipFill>
          <a:blip r:embed="rId13">
            <a:clrChange>
              <a:clrFrom>
                <a:srgbClr val="F0F0F2"/>
              </a:clrFrom>
              <a:clrTo>
                <a:srgbClr val="F0F0F2">
                  <a:alpha val="0"/>
                </a:srgbClr>
              </a:clrTo>
            </a:clrChange>
            <a:extLst>
              <a:ext uri="{28A0092B-C50C-407E-A947-70E740481C1C}">
                <a14:useLocalDpi xmlns:a14="http://schemas.microsoft.com/office/drawing/2010/main" val="0"/>
              </a:ext>
            </a:extLst>
          </a:blip>
          <a:srcRect/>
          <a:stretch>
            <a:fillRect/>
          </a:stretch>
        </p:blipFill>
        <p:spPr bwMode="auto">
          <a:xfrm>
            <a:off x="1" y="1"/>
            <a:ext cx="1538817"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09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bg1"/>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bg1"/>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bg1"/>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bg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D7748-4B00-4448-A853-09E97A5D5EA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CCD629B-631C-4FA6-97CE-4DC60154C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CF4D820-1B87-46C3-9D3A-1DEBCB39630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F10C4B-A48D-4B27-8E18-49D5F5E56840}" type="datetimeFigureOut">
              <a:rPr lang="en-AU" smtClean="0"/>
              <a:t>16/05/2024</a:t>
            </a:fld>
            <a:endParaRPr lang="en-AU"/>
          </a:p>
        </p:txBody>
      </p:sp>
      <p:sp>
        <p:nvSpPr>
          <p:cNvPr id="5" name="Footer Placeholder 4">
            <a:extLst>
              <a:ext uri="{FF2B5EF4-FFF2-40B4-BE49-F238E27FC236}">
                <a16:creationId xmlns:a16="http://schemas.microsoft.com/office/drawing/2014/main" id="{2F377B76-CE9B-42F7-B865-C51B919F556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FE1EEB5-11A6-4FA6-91C1-EC89A241EE6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5ED0A5-2533-4515-917F-3E8D8F379EAB}" type="slidenum">
              <a:rPr lang="en-AU" smtClean="0"/>
              <a:t>‹#›</a:t>
            </a:fld>
            <a:endParaRPr lang="en-AU"/>
          </a:p>
        </p:txBody>
      </p:sp>
    </p:spTree>
    <p:extLst>
      <p:ext uri="{BB962C8B-B14F-4D97-AF65-F5344CB8AC3E}">
        <p14:creationId xmlns:p14="http://schemas.microsoft.com/office/powerpoint/2010/main" val="3960744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PowerPoint_Slide.sldx"/><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PowerPoint_Slide1.sldx"/><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google.com.au/url?sa=i&amp;rct=j&amp;q=curious+incident+of+the+dog+in+the+nighttime&amp;source=images&amp;cd=&amp;cad=rja&amp;uact=8&amp;docid=fH-10amAZHoFVM&amp;tbnid=9tSYB2fCneSV9M:&amp;ved=0CAUQjRw&amp;url=http%3A%2F%2Fwww.insideadog.com.au%2Fbooks%2Fcurious-incident-dog-night-time-0&amp;ei=aGfDU6GTGcLDkwW4_oHICQ&amp;bvm=bv.70810081,d.dGI&amp;psig=AFQjCNEB3ASHqGNwwv3yF1FkuxSVXZT3yw&amp;ust=1405401315601695" TargetMode="External"/><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1D9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9271-2541-498A-A8CB-0137CC1E4F13}"/>
              </a:ext>
            </a:extLst>
          </p:cNvPr>
          <p:cNvSpPr>
            <a:spLocks noGrp="1"/>
          </p:cNvSpPr>
          <p:nvPr>
            <p:ph type="ctrTitle"/>
          </p:nvPr>
        </p:nvSpPr>
        <p:spPr>
          <a:xfrm>
            <a:off x="-49911" y="5349795"/>
            <a:ext cx="5184140" cy="1690212"/>
          </a:xfrm>
        </p:spPr>
        <p:txBody>
          <a:bodyPr>
            <a:normAutofit fontScale="90000"/>
          </a:bodyPr>
          <a:lstStyle/>
          <a:p>
            <a:r>
              <a:rPr lang="en-AU" sz="4800" dirty="0">
                <a:solidFill>
                  <a:schemeClr val="bg1"/>
                </a:solidFill>
                <a:latin typeface="Franklin Gothic Demi Cond" panose="020B0706030402020204" pitchFamily="34" charset="0"/>
                <a:cs typeface="Aharoni" panose="02010803020104030203" pitchFamily="2" charset="-79"/>
              </a:rPr>
              <a:t>St Francis Xavier’s College</a:t>
            </a:r>
            <a:br>
              <a:rPr lang="en-AU" sz="4800" dirty="0">
                <a:solidFill>
                  <a:schemeClr val="bg1"/>
                </a:solidFill>
                <a:latin typeface="Aharoni" panose="02010803020104030203" pitchFamily="2" charset="-79"/>
                <a:cs typeface="Aharoni" panose="02010803020104030203" pitchFamily="2" charset="-79"/>
              </a:rPr>
            </a:br>
            <a:endParaRPr lang="en-AU" sz="4800" dirty="0">
              <a:solidFill>
                <a:schemeClr val="bg1"/>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EF4BBCE0-4927-4627-B100-7B19D4BDDF1E}"/>
              </a:ext>
            </a:extLst>
          </p:cNvPr>
          <p:cNvSpPr>
            <a:spLocks noGrp="1"/>
          </p:cNvSpPr>
          <p:nvPr>
            <p:ph type="subTitle" idx="1"/>
          </p:nvPr>
        </p:nvSpPr>
        <p:spPr>
          <a:xfrm>
            <a:off x="569433" y="727418"/>
            <a:ext cx="10067807" cy="819151"/>
          </a:xfrm>
        </p:spPr>
        <p:txBody>
          <a:bodyPr>
            <a:noAutofit/>
          </a:bodyPr>
          <a:lstStyle/>
          <a:p>
            <a:pPr algn="l"/>
            <a:r>
              <a:rPr lang="en-AU" sz="6000" dirty="0">
                <a:solidFill>
                  <a:schemeClr val="bg1"/>
                </a:solidFill>
                <a:latin typeface="Franklin Gothic Demi Cond" panose="020B0706030402020204" pitchFamily="34" charset="0"/>
                <a:cs typeface="Aharoni" panose="02010803020104030203" pitchFamily="2" charset="-79"/>
              </a:rPr>
              <a:t>Course Preferences Information </a:t>
            </a:r>
          </a:p>
        </p:txBody>
      </p:sp>
      <p:sp>
        <p:nvSpPr>
          <p:cNvPr id="5" name="Oval 4">
            <a:extLst>
              <a:ext uri="{FF2B5EF4-FFF2-40B4-BE49-F238E27FC236}">
                <a16:creationId xmlns:a16="http://schemas.microsoft.com/office/drawing/2014/main" id="{96EF75DA-9A29-4952-BE42-FAC666C35BDB}"/>
              </a:ext>
            </a:extLst>
          </p:cNvPr>
          <p:cNvSpPr/>
          <p:nvPr/>
        </p:nvSpPr>
        <p:spPr>
          <a:xfrm>
            <a:off x="7826928" y="2257009"/>
            <a:ext cx="5407843" cy="5225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close up of a sign&#10;&#10;Description automatically generated">
            <a:extLst>
              <a:ext uri="{FF2B5EF4-FFF2-40B4-BE49-F238E27FC236}">
                <a16:creationId xmlns:a16="http://schemas.microsoft.com/office/drawing/2014/main" id="{DC435C95-389E-4B1D-9FB3-5F806323C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838" y="3316129"/>
            <a:ext cx="2627132" cy="2878772"/>
          </a:xfrm>
          <a:prstGeom prst="rect">
            <a:avLst/>
          </a:prstGeom>
        </p:spPr>
      </p:pic>
      <p:sp>
        <p:nvSpPr>
          <p:cNvPr id="8" name="TextBox 7">
            <a:extLst>
              <a:ext uri="{FF2B5EF4-FFF2-40B4-BE49-F238E27FC236}">
                <a16:creationId xmlns:a16="http://schemas.microsoft.com/office/drawing/2014/main" id="{3B565055-0094-444C-AE6C-8C0060AE3664}"/>
              </a:ext>
            </a:extLst>
          </p:cNvPr>
          <p:cNvSpPr txBox="1"/>
          <p:nvPr/>
        </p:nvSpPr>
        <p:spPr>
          <a:xfrm>
            <a:off x="690561" y="2205579"/>
            <a:ext cx="6414913" cy="369332"/>
          </a:xfrm>
          <a:prstGeom prst="rect">
            <a:avLst/>
          </a:prstGeom>
          <a:noFill/>
        </p:spPr>
        <p:txBody>
          <a:bodyPr wrap="square" rtlCol="0" anchor="t">
            <a:spAutoFit/>
          </a:bodyPr>
          <a:lstStyle/>
          <a:p>
            <a:r>
              <a:rPr lang="en-AU" b="1" dirty="0">
                <a:solidFill>
                  <a:schemeClr val="bg1"/>
                </a:solidFill>
              </a:rPr>
              <a:t>Mr Colin Mulhearn – Assistant Principal – Teaching and Learning. </a:t>
            </a:r>
          </a:p>
        </p:txBody>
      </p:sp>
      <p:sp>
        <p:nvSpPr>
          <p:cNvPr id="9" name="TextBox 8">
            <a:extLst>
              <a:ext uri="{FF2B5EF4-FFF2-40B4-BE49-F238E27FC236}">
                <a16:creationId xmlns:a16="http://schemas.microsoft.com/office/drawing/2014/main" id="{E3EA01BB-C5FC-4630-9563-064C0C57684E}"/>
              </a:ext>
            </a:extLst>
          </p:cNvPr>
          <p:cNvSpPr txBox="1"/>
          <p:nvPr/>
        </p:nvSpPr>
        <p:spPr>
          <a:xfrm>
            <a:off x="690562" y="1676019"/>
            <a:ext cx="4443667" cy="400110"/>
          </a:xfrm>
          <a:prstGeom prst="rect">
            <a:avLst/>
          </a:prstGeom>
          <a:noFill/>
        </p:spPr>
        <p:txBody>
          <a:bodyPr wrap="square" rtlCol="0" anchor="t">
            <a:spAutoFit/>
          </a:bodyPr>
          <a:lstStyle/>
          <a:p>
            <a:r>
              <a:rPr lang="en-AU" sz="2000" dirty="0">
                <a:solidFill>
                  <a:schemeClr val="bg1"/>
                </a:solidFill>
              </a:rPr>
              <a:t>Year 11 2025</a:t>
            </a:r>
          </a:p>
        </p:txBody>
      </p:sp>
    </p:spTree>
    <p:extLst>
      <p:ext uri="{BB962C8B-B14F-4D97-AF65-F5344CB8AC3E}">
        <p14:creationId xmlns:p14="http://schemas.microsoft.com/office/powerpoint/2010/main" val="205000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‘Units’</a:t>
            </a:r>
          </a:p>
        </p:txBody>
      </p:sp>
      <p:sp>
        <p:nvSpPr>
          <p:cNvPr id="8" name="TextBox 7">
            <a:extLst>
              <a:ext uri="{FF2B5EF4-FFF2-40B4-BE49-F238E27FC236}">
                <a16:creationId xmlns:a16="http://schemas.microsoft.com/office/drawing/2014/main" id="{9A4A8865-8DA4-46C7-9712-A1B47AA77843}"/>
              </a:ext>
            </a:extLst>
          </p:cNvPr>
          <p:cNvSpPr txBox="1"/>
          <p:nvPr/>
        </p:nvSpPr>
        <p:spPr>
          <a:xfrm>
            <a:off x="2148870" y="1673910"/>
            <a:ext cx="8601075" cy="2616101"/>
          </a:xfrm>
          <a:prstGeom prst="rect">
            <a:avLst/>
          </a:prstGeom>
          <a:noFill/>
        </p:spPr>
        <p:txBody>
          <a:bodyPr wrap="square" rtlCol="0">
            <a:spAutoFit/>
          </a:bodyPr>
          <a:lstStyle/>
          <a:p>
            <a:r>
              <a:rPr lang="en-US" altLang="en-US" sz="2800" dirty="0"/>
              <a:t>2 units equates to 120 hours of study in a year.</a:t>
            </a:r>
          </a:p>
          <a:p>
            <a:pPr>
              <a:buFont typeface="Wingdings" panose="05000000000000000000" pitchFamily="2" charset="2"/>
              <a:buNone/>
            </a:pPr>
            <a:endParaRPr lang="en-US" altLang="en-US" sz="2800" dirty="0"/>
          </a:p>
          <a:p>
            <a:r>
              <a:rPr lang="en-US" altLang="en-US" sz="2800" dirty="0"/>
              <a:t>Most subjects involve a 2 Unit Preliminary Course (120 Hours usually in Year 11) that is a prerequisite for the 2 Unit HSC Course (120 Hours usually in Year 12). </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84146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359048"/>
            <a:ext cx="8326120" cy="624776"/>
          </a:xfrm>
        </p:spPr>
        <p:txBody>
          <a:bodyPr>
            <a:noAutofit/>
          </a:bodyPr>
          <a:lstStyle/>
          <a:p>
            <a:r>
              <a:rPr lang="en-AU" sz="4800" b="1" dirty="0">
                <a:latin typeface="Arial Narrow" panose="020B0606020202030204" pitchFamily="34" charset="0"/>
              </a:rPr>
              <a:t>Patterns of Study</a:t>
            </a:r>
          </a:p>
        </p:txBody>
      </p:sp>
      <p:sp>
        <p:nvSpPr>
          <p:cNvPr id="8" name="TextBox 7">
            <a:extLst>
              <a:ext uri="{FF2B5EF4-FFF2-40B4-BE49-F238E27FC236}">
                <a16:creationId xmlns:a16="http://schemas.microsoft.com/office/drawing/2014/main" id="{9A4A8865-8DA4-46C7-9712-A1B47AA77843}"/>
              </a:ext>
            </a:extLst>
          </p:cNvPr>
          <p:cNvSpPr txBox="1"/>
          <p:nvPr/>
        </p:nvSpPr>
        <p:spPr>
          <a:xfrm>
            <a:off x="1698323" y="1799745"/>
            <a:ext cx="9811372" cy="3231654"/>
          </a:xfrm>
          <a:prstGeom prst="rect">
            <a:avLst/>
          </a:prstGeom>
          <a:noFill/>
        </p:spPr>
        <p:txBody>
          <a:bodyPr wrap="square" rtlCol="0">
            <a:spAutoFit/>
          </a:bodyPr>
          <a:lstStyle/>
          <a:p>
            <a:r>
              <a:rPr lang="en-US" altLang="en-US" sz="3600" dirty="0"/>
              <a:t>Preliminary Course requires a minimum of 12 Units.</a:t>
            </a:r>
          </a:p>
          <a:p>
            <a:endParaRPr lang="en-US" altLang="en-US" sz="3600" dirty="0"/>
          </a:p>
          <a:p>
            <a:endParaRPr lang="en-US" altLang="en-US" sz="3600" dirty="0"/>
          </a:p>
          <a:p>
            <a:endParaRPr lang="en-US" altLang="en-US" sz="3600" dirty="0"/>
          </a:p>
          <a:p>
            <a:r>
              <a:rPr lang="en-US" altLang="en-US" sz="3600" dirty="0"/>
              <a:t>HSC Course requires a minimum of  10 Units.</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493992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224761"/>
            <a:ext cx="8326120" cy="624776"/>
          </a:xfrm>
        </p:spPr>
        <p:txBody>
          <a:bodyPr>
            <a:noAutofit/>
          </a:bodyPr>
          <a:lstStyle/>
          <a:p>
            <a:r>
              <a:rPr lang="en-AU" sz="4800" b="1" dirty="0">
                <a:latin typeface="Arial Narrow" panose="020B0606020202030204" pitchFamily="34" charset="0"/>
              </a:rPr>
              <a:t>Subject Unit Value</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934578"/>
            <a:ext cx="9550553" cy="6309420"/>
          </a:xfrm>
          <a:prstGeom prst="rect">
            <a:avLst/>
          </a:prstGeom>
          <a:noFill/>
        </p:spPr>
        <p:txBody>
          <a:bodyPr wrap="square" rtlCol="0">
            <a:spAutoFit/>
          </a:bodyPr>
          <a:lstStyle/>
          <a:p>
            <a:r>
              <a:rPr lang="en-AU" altLang="en-US" sz="2000" dirty="0"/>
              <a:t>HSC Subjects have a UNIT value;</a:t>
            </a:r>
          </a:p>
          <a:p>
            <a:endParaRPr lang="en-AU" altLang="en-US" sz="2000" dirty="0"/>
          </a:p>
          <a:p>
            <a:pPr lvl="2"/>
            <a:r>
              <a:rPr lang="en-AU" altLang="en-US" sz="2000" dirty="0"/>
              <a:t>2 Units</a:t>
            </a:r>
          </a:p>
          <a:p>
            <a:pPr lvl="4"/>
            <a:r>
              <a:rPr lang="en-AU" altLang="en-US" sz="2000" dirty="0"/>
              <a:t>e.g. 2 Unit Economics, 2 Unit Food Technology, 2 Unit English</a:t>
            </a:r>
          </a:p>
          <a:p>
            <a:pPr lvl="4"/>
            <a:endParaRPr lang="en-AU" altLang="en-US" sz="2000" dirty="0"/>
          </a:p>
          <a:p>
            <a:pPr lvl="4"/>
            <a:endParaRPr lang="en-AU" altLang="en-US" sz="2000" dirty="0"/>
          </a:p>
          <a:p>
            <a:pPr lvl="2"/>
            <a:r>
              <a:rPr lang="en-AU" altLang="en-US" sz="2000" dirty="0"/>
              <a:t>1 Unit</a:t>
            </a:r>
          </a:p>
          <a:p>
            <a:pPr lvl="4"/>
            <a:r>
              <a:rPr lang="en-AU" altLang="en-US" sz="2000" dirty="0"/>
              <a:t>Some subjects are 1 Unit. e.g. Sports Lifestyle and Recreation Studies, Marine Studies, Photography or Exploring Early Childhood.</a:t>
            </a:r>
          </a:p>
          <a:p>
            <a:pPr lvl="4"/>
            <a:endParaRPr lang="en-AU" altLang="en-US" sz="2000" dirty="0"/>
          </a:p>
          <a:p>
            <a:pPr lvl="4"/>
            <a:r>
              <a:rPr lang="en-AU" altLang="en-US" sz="2000" dirty="0"/>
              <a:t>Extension Courses in Maths and English are offered at the College and carry a value of 1 Unit. </a:t>
            </a:r>
            <a:r>
              <a:rPr lang="en-AU" altLang="en-US" sz="2000" b="1" dirty="0"/>
              <a:t>To do an extension course you need to be achieving highly in the subject</a:t>
            </a:r>
            <a:r>
              <a:rPr lang="en-AU" altLang="en-US" sz="2000" dirty="0"/>
              <a:t>. </a:t>
            </a:r>
          </a:p>
          <a:p>
            <a:pPr lvl="4"/>
            <a:endParaRPr lang="en-AU" altLang="en-US" sz="2000" dirty="0"/>
          </a:p>
          <a:p>
            <a:pPr lvl="4"/>
            <a:r>
              <a:rPr lang="en-AU" altLang="en-US" sz="2000" dirty="0"/>
              <a:t>The extension course is done in conjunction with the 2 Unit Advanced course. So if you choose to study 1 Unit Extension Maths you must also study 2 Unit Maths Advanced.</a:t>
            </a:r>
          </a:p>
          <a:p>
            <a:pPr lvl="4"/>
            <a:endParaRPr lang="en-AU" altLang="en-US" sz="2000" dirty="0"/>
          </a:p>
          <a:p>
            <a:pPr lvl="4"/>
            <a:r>
              <a:rPr lang="en-AU" altLang="en-US" sz="2000" dirty="0"/>
              <a:t>These are run before school from 8:00 am</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66799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91848" y="224761"/>
            <a:ext cx="10410177" cy="624776"/>
          </a:xfrm>
        </p:spPr>
        <p:txBody>
          <a:bodyPr>
            <a:noAutofit/>
          </a:bodyPr>
          <a:lstStyle/>
          <a:p>
            <a:r>
              <a:rPr lang="en-AU" sz="4800" b="1" dirty="0">
                <a:latin typeface="Arial Narrow" panose="020B0606020202030204" pitchFamily="34" charset="0"/>
              </a:rPr>
              <a:t>Preliminary and HSC Course must have:</a:t>
            </a:r>
          </a:p>
        </p:txBody>
      </p:sp>
      <p:sp>
        <p:nvSpPr>
          <p:cNvPr id="8" name="TextBox 7">
            <a:extLst>
              <a:ext uri="{FF2B5EF4-FFF2-40B4-BE49-F238E27FC236}">
                <a16:creationId xmlns:a16="http://schemas.microsoft.com/office/drawing/2014/main" id="{9A4A8865-8DA4-46C7-9712-A1B47AA77843}"/>
              </a:ext>
            </a:extLst>
          </p:cNvPr>
          <p:cNvSpPr txBox="1"/>
          <p:nvPr/>
        </p:nvSpPr>
        <p:spPr>
          <a:xfrm>
            <a:off x="1756265" y="1472574"/>
            <a:ext cx="8601075" cy="4154984"/>
          </a:xfrm>
          <a:prstGeom prst="rect">
            <a:avLst/>
          </a:prstGeom>
          <a:noFill/>
        </p:spPr>
        <p:txBody>
          <a:bodyPr wrap="square" rtlCol="0">
            <a:spAutoFit/>
          </a:bodyPr>
          <a:lstStyle/>
          <a:p>
            <a:pPr marL="407987" indent="-342900">
              <a:spcAft>
                <a:spcPct val="0"/>
              </a:spcAft>
              <a:buFont typeface="Arial" panose="020B0604020202020204" pitchFamily="34" charset="0"/>
              <a:buChar char="•"/>
            </a:pPr>
            <a:r>
              <a:rPr lang="en-US" altLang="en-US" sz="2400" dirty="0"/>
              <a:t>At least 6 Units from Board Developed Courses</a:t>
            </a:r>
          </a:p>
          <a:p>
            <a:pPr marL="407987" indent="-342900">
              <a:spcAft>
                <a:spcPct val="0"/>
              </a:spcAft>
              <a:buFont typeface="Arial" panose="020B0604020202020204" pitchFamily="34" charset="0"/>
              <a:buChar char="•"/>
            </a:pPr>
            <a:endParaRPr lang="en-US" altLang="en-US" sz="2400" dirty="0"/>
          </a:p>
          <a:p>
            <a:pPr marL="407987" indent="-342900">
              <a:spcAft>
                <a:spcPct val="0"/>
              </a:spcAft>
              <a:buFont typeface="Arial" panose="020B0604020202020204" pitchFamily="34" charset="0"/>
              <a:buChar char="•"/>
            </a:pPr>
            <a:r>
              <a:rPr lang="en-US" altLang="en-US" sz="2400" dirty="0"/>
              <a:t>At least 2 units of a Board Developed Course in English </a:t>
            </a:r>
            <a:r>
              <a:rPr lang="en-US" altLang="en-US" sz="2400" dirty="0">
                <a:solidFill>
                  <a:srgbClr val="FF0000"/>
                </a:solidFill>
              </a:rPr>
              <a:t>(English Studies fulfils this requirement)</a:t>
            </a:r>
          </a:p>
          <a:p>
            <a:pPr marL="407987" indent="-342900">
              <a:spcAft>
                <a:spcPct val="0"/>
              </a:spcAft>
              <a:buFont typeface="Arial" panose="020B0604020202020204" pitchFamily="34" charset="0"/>
              <a:buChar char="•"/>
            </a:pPr>
            <a:endParaRPr lang="en-US" altLang="en-US" sz="2400" dirty="0">
              <a:solidFill>
                <a:srgbClr val="FF0000"/>
              </a:solidFill>
            </a:endParaRPr>
          </a:p>
          <a:p>
            <a:pPr marL="407987" indent="-342900">
              <a:spcAft>
                <a:spcPct val="0"/>
              </a:spcAft>
              <a:buFont typeface="Arial" panose="020B0604020202020204" pitchFamily="34" charset="0"/>
              <a:buChar char="•"/>
            </a:pPr>
            <a:r>
              <a:rPr lang="en-US" altLang="en-US" sz="2400" dirty="0"/>
              <a:t>At least 3 courses of 2 units value or greater</a:t>
            </a:r>
          </a:p>
          <a:p>
            <a:pPr marL="407987" indent="-342900">
              <a:spcAft>
                <a:spcPct val="0"/>
              </a:spcAft>
              <a:buFont typeface="Arial" panose="020B0604020202020204" pitchFamily="34" charset="0"/>
              <a:buChar char="•"/>
            </a:pPr>
            <a:endParaRPr lang="en-US" altLang="en-US" sz="2400" dirty="0"/>
          </a:p>
          <a:p>
            <a:pPr marL="407987" indent="-342900">
              <a:spcAft>
                <a:spcPct val="0"/>
              </a:spcAft>
              <a:buFont typeface="Arial" panose="020B0604020202020204" pitchFamily="34" charset="0"/>
              <a:buChar char="•"/>
            </a:pPr>
            <a:r>
              <a:rPr lang="en-US" altLang="en-US" sz="2400" dirty="0"/>
              <a:t>At least 4 subjects, including English</a:t>
            </a:r>
          </a:p>
          <a:p>
            <a:pPr marL="407987" indent="-342900">
              <a:spcAft>
                <a:spcPct val="0"/>
              </a:spcAft>
              <a:buFont typeface="Arial" panose="020B0604020202020204" pitchFamily="34" charset="0"/>
              <a:buChar char="•"/>
            </a:pPr>
            <a:endParaRPr lang="en-US" altLang="en-US" sz="2400" dirty="0"/>
          </a:p>
          <a:p>
            <a:pPr marL="407987" indent="-342900">
              <a:spcAft>
                <a:spcPct val="0"/>
              </a:spcAft>
              <a:buFont typeface="Arial" panose="020B0604020202020204" pitchFamily="34" charset="0"/>
              <a:buChar char="•"/>
            </a:pPr>
            <a:r>
              <a:rPr lang="en-US" altLang="en-US" sz="2400" dirty="0"/>
              <a:t>A maximum of 6 units may count from Science courses</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467802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224761"/>
            <a:ext cx="8326120" cy="624776"/>
          </a:xfrm>
        </p:spPr>
        <p:txBody>
          <a:bodyPr>
            <a:noAutofit/>
          </a:bodyPr>
          <a:lstStyle/>
          <a:p>
            <a:r>
              <a:rPr lang="en-AU" sz="4800" b="1" dirty="0">
                <a:latin typeface="Arial Narrow" panose="020B0606020202030204" pitchFamily="34" charset="0"/>
              </a:rPr>
              <a:t>Types of Courses</a:t>
            </a:r>
          </a:p>
        </p:txBody>
      </p:sp>
      <p:sp>
        <p:nvSpPr>
          <p:cNvPr id="8" name="TextBox 7">
            <a:extLst>
              <a:ext uri="{FF2B5EF4-FFF2-40B4-BE49-F238E27FC236}">
                <a16:creationId xmlns:a16="http://schemas.microsoft.com/office/drawing/2014/main" id="{9A4A8865-8DA4-46C7-9712-A1B47AA77843}"/>
              </a:ext>
            </a:extLst>
          </p:cNvPr>
          <p:cNvSpPr txBox="1"/>
          <p:nvPr/>
        </p:nvSpPr>
        <p:spPr>
          <a:xfrm>
            <a:off x="1795462" y="969235"/>
            <a:ext cx="8601075" cy="5447645"/>
          </a:xfrm>
          <a:prstGeom prst="rect">
            <a:avLst/>
          </a:prstGeom>
          <a:noFill/>
        </p:spPr>
        <p:txBody>
          <a:bodyPr wrap="square" rtlCol="0">
            <a:spAutoFit/>
          </a:bodyPr>
          <a:lstStyle/>
          <a:p>
            <a:pPr marL="342900" indent="-342900" fontAlgn="auto">
              <a:spcAft>
                <a:spcPct val="0"/>
              </a:spcAft>
              <a:buFont typeface="Arial" panose="020B0604020202020204" pitchFamily="34" charset="0"/>
              <a:buChar char="•"/>
              <a:defRPr/>
            </a:pPr>
            <a:r>
              <a:rPr lang="en-AU" altLang="en-US" sz="2400" b="1" i="1" dirty="0">
                <a:solidFill>
                  <a:schemeClr val="tx1">
                    <a:lumMod val="75000"/>
                    <a:lumOff val="25000"/>
                  </a:schemeClr>
                </a:solidFill>
              </a:rPr>
              <a:t>BOARD DEVELOPED COURSES </a:t>
            </a:r>
          </a:p>
          <a:p>
            <a:pPr marL="273050" indent="-273050" fontAlgn="auto">
              <a:spcAft>
                <a:spcPct val="0"/>
              </a:spcAft>
              <a:buFont typeface="Wingdings" panose="05000000000000000000" pitchFamily="2" charset="2"/>
              <a:buNone/>
              <a:defRPr/>
            </a:pPr>
            <a:r>
              <a:rPr lang="en-AU" altLang="en-US" sz="2400" dirty="0">
                <a:solidFill>
                  <a:schemeClr val="tx1">
                    <a:lumMod val="75000"/>
                    <a:lumOff val="25000"/>
                  </a:schemeClr>
                </a:solidFill>
              </a:rPr>
              <a:t>    Academic Subjects that count toward an ATAR &amp; HSC</a:t>
            </a:r>
          </a:p>
          <a:p>
            <a:pPr marL="273050" indent="-273050" fontAlgn="auto">
              <a:spcAft>
                <a:spcPct val="0"/>
              </a:spcAft>
              <a:buFont typeface="Wingdings" panose="05000000000000000000" pitchFamily="2" charset="2"/>
              <a:buNone/>
              <a:defRPr/>
            </a:pPr>
            <a:endParaRPr lang="en-AU" altLang="en-US" sz="1200" dirty="0">
              <a:solidFill>
                <a:schemeClr val="tx1">
                  <a:lumMod val="75000"/>
                  <a:lumOff val="25000"/>
                </a:schemeClr>
              </a:solidFill>
            </a:endParaRPr>
          </a:p>
          <a:p>
            <a:pPr marL="342900" indent="-342900" fontAlgn="auto">
              <a:spcAft>
                <a:spcPct val="0"/>
              </a:spcAft>
              <a:buFont typeface="Arial" panose="020B0604020202020204" pitchFamily="34" charset="0"/>
              <a:buChar char="•"/>
              <a:defRPr/>
            </a:pPr>
            <a:r>
              <a:rPr lang="en-AU" altLang="en-US" sz="2400" b="1" i="1" dirty="0">
                <a:solidFill>
                  <a:schemeClr val="tx1">
                    <a:lumMod val="75000"/>
                    <a:lumOff val="25000"/>
                  </a:schemeClr>
                </a:solidFill>
              </a:rPr>
              <a:t>VOCATIONAL EDUCATION and TRAINING COURSES (VET)</a:t>
            </a:r>
          </a:p>
          <a:p>
            <a:pPr marL="273050" indent="-273050" fontAlgn="auto">
              <a:spcAft>
                <a:spcPct val="0"/>
              </a:spcAft>
              <a:buNone/>
              <a:defRPr/>
            </a:pPr>
            <a:r>
              <a:rPr lang="en-AU" altLang="en-US" sz="2400" dirty="0">
                <a:solidFill>
                  <a:schemeClr val="tx1">
                    <a:lumMod val="75000"/>
                    <a:lumOff val="25000"/>
                  </a:schemeClr>
                </a:solidFill>
              </a:rPr>
              <a:t>    Can count toward an ATAR </a:t>
            </a:r>
          </a:p>
          <a:p>
            <a:pPr marL="273050" indent="-273050" fontAlgn="auto">
              <a:spcAft>
                <a:spcPct val="0"/>
              </a:spcAft>
              <a:buNone/>
              <a:defRPr/>
            </a:pPr>
            <a:r>
              <a:rPr lang="en-AU" altLang="en-US" sz="2400" dirty="0">
                <a:solidFill>
                  <a:schemeClr val="tx1">
                    <a:lumMod val="75000"/>
                    <a:lumOff val="25000"/>
                  </a:schemeClr>
                </a:solidFill>
              </a:rPr>
              <a:t>	but carry a focus on vocational skills. (Not Sports Coaching or VET Manufacturing and Engineering), </a:t>
            </a:r>
          </a:p>
          <a:p>
            <a:pPr marL="273050" indent="-273050" fontAlgn="auto">
              <a:spcAft>
                <a:spcPct val="0"/>
              </a:spcAft>
              <a:buNone/>
              <a:defRPr/>
            </a:pPr>
            <a:endParaRPr lang="en-AU" altLang="en-US" sz="1200" dirty="0">
              <a:solidFill>
                <a:schemeClr val="tx1">
                  <a:lumMod val="75000"/>
                  <a:lumOff val="25000"/>
                </a:schemeClr>
              </a:solidFill>
            </a:endParaRPr>
          </a:p>
          <a:p>
            <a:pPr marL="342900" indent="-342900" fontAlgn="auto">
              <a:spcAft>
                <a:spcPct val="0"/>
              </a:spcAft>
              <a:buFont typeface="Arial" panose="020B0604020202020204" pitchFamily="34" charset="0"/>
              <a:buChar char="•"/>
              <a:defRPr/>
            </a:pPr>
            <a:r>
              <a:rPr lang="en-AU" altLang="en-US" sz="2400" b="1" i="1" dirty="0">
                <a:solidFill>
                  <a:schemeClr val="tx1">
                    <a:lumMod val="75000"/>
                    <a:lumOff val="25000"/>
                  </a:schemeClr>
                </a:solidFill>
              </a:rPr>
              <a:t>BOARD ENDORSED COURSES </a:t>
            </a:r>
          </a:p>
          <a:p>
            <a:pPr marL="273050" indent="-273050" fontAlgn="auto">
              <a:spcAft>
                <a:spcPct val="0"/>
              </a:spcAft>
              <a:buFont typeface="Wingdings" panose="05000000000000000000" pitchFamily="2" charset="2"/>
              <a:buNone/>
              <a:defRPr/>
            </a:pPr>
            <a:r>
              <a:rPr lang="en-AU" altLang="en-US" sz="2400" dirty="0">
                <a:solidFill>
                  <a:schemeClr val="tx1">
                    <a:lumMod val="75000"/>
                    <a:lumOff val="25000"/>
                  </a:schemeClr>
                </a:solidFill>
              </a:rPr>
              <a:t>    Less Academic Subjects that DO NOT count toward an ATAR</a:t>
            </a:r>
          </a:p>
          <a:p>
            <a:pPr marL="273050" indent="-273050" fontAlgn="auto">
              <a:spcAft>
                <a:spcPct val="0"/>
              </a:spcAft>
              <a:buFont typeface="Wingdings" panose="05000000000000000000" pitchFamily="2" charset="2"/>
              <a:buNone/>
              <a:defRPr/>
            </a:pPr>
            <a:endParaRPr lang="en-AU" altLang="en-US" sz="1200" dirty="0">
              <a:solidFill>
                <a:schemeClr val="tx1">
                  <a:lumMod val="75000"/>
                  <a:lumOff val="25000"/>
                </a:schemeClr>
              </a:solidFill>
            </a:endParaRPr>
          </a:p>
          <a:p>
            <a:pPr marL="342900" indent="-342900" fontAlgn="auto">
              <a:spcAft>
                <a:spcPct val="0"/>
              </a:spcAft>
              <a:buFont typeface="Arial" panose="020B0604020202020204" pitchFamily="34" charset="0"/>
              <a:buChar char="•"/>
              <a:defRPr/>
            </a:pPr>
            <a:r>
              <a:rPr lang="en-AU" altLang="en-US" sz="2400" b="1" i="1" dirty="0">
                <a:solidFill>
                  <a:schemeClr val="tx1">
                    <a:lumMod val="75000"/>
                    <a:lumOff val="25000"/>
                  </a:schemeClr>
                </a:solidFill>
              </a:rPr>
              <a:t>TAFE COURSES </a:t>
            </a:r>
            <a:r>
              <a:rPr lang="en-AU" altLang="en-US" sz="2400" dirty="0">
                <a:solidFill>
                  <a:schemeClr val="tx1">
                    <a:lumMod val="75000"/>
                    <a:lumOff val="25000"/>
                  </a:schemeClr>
                </a:solidFill>
              </a:rPr>
              <a:t>– Separate Application Process. </a:t>
            </a:r>
            <a:r>
              <a:rPr lang="en-AU" altLang="en-US" sz="2400" dirty="0">
                <a:solidFill>
                  <a:srgbClr val="FF0000"/>
                </a:solidFill>
              </a:rPr>
              <a:t>23</a:t>
            </a:r>
            <a:r>
              <a:rPr lang="en-AU" altLang="en-US" sz="2400" baseline="30000" dirty="0">
                <a:solidFill>
                  <a:srgbClr val="FF0000"/>
                </a:solidFill>
              </a:rPr>
              <a:t>rd</a:t>
            </a:r>
            <a:r>
              <a:rPr lang="en-AU" altLang="en-US" sz="2400" dirty="0">
                <a:solidFill>
                  <a:srgbClr val="FF0000"/>
                </a:solidFill>
              </a:rPr>
              <a:t> July</a:t>
            </a:r>
          </a:p>
          <a:p>
            <a:pPr marL="273050" indent="-273050" fontAlgn="auto">
              <a:spcBef>
                <a:spcPct val="0"/>
              </a:spcBef>
              <a:spcAft>
                <a:spcPct val="0"/>
              </a:spcAft>
              <a:buClrTx/>
              <a:buSzTx/>
              <a:buFontTx/>
              <a:buNone/>
              <a:defRPr/>
            </a:pPr>
            <a:r>
              <a:rPr lang="en-AU" altLang="en-US" sz="2400" dirty="0">
                <a:solidFill>
                  <a:schemeClr val="tx1">
                    <a:lumMod val="75000"/>
                    <a:lumOff val="25000"/>
                  </a:schemeClr>
                </a:solidFill>
              </a:rPr>
              <a:t>    Less Academic Subjects that DO NOT count toward an ATAR, but focus on the development of specific skills. They fulfil HSC credential.</a:t>
            </a:r>
          </a:p>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855289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224761"/>
            <a:ext cx="8326120" cy="624776"/>
          </a:xfrm>
        </p:spPr>
        <p:txBody>
          <a:bodyPr>
            <a:noAutofit/>
          </a:bodyPr>
          <a:lstStyle/>
          <a:p>
            <a:r>
              <a:rPr lang="en-AU" sz="4800" b="1" dirty="0">
                <a:latin typeface="Arial Narrow" panose="020B0606020202030204" pitchFamily="34" charset="0"/>
              </a:rPr>
              <a:t>Board Developed Courses</a:t>
            </a:r>
          </a:p>
        </p:txBody>
      </p:sp>
      <p:sp>
        <p:nvSpPr>
          <p:cNvPr id="8" name="TextBox 7">
            <a:extLst>
              <a:ext uri="{FF2B5EF4-FFF2-40B4-BE49-F238E27FC236}">
                <a16:creationId xmlns:a16="http://schemas.microsoft.com/office/drawing/2014/main" id="{9A4A8865-8DA4-46C7-9712-A1B47AA77843}"/>
              </a:ext>
            </a:extLst>
          </p:cNvPr>
          <p:cNvSpPr txBox="1"/>
          <p:nvPr/>
        </p:nvSpPr>
        <p:spPr>
          <a:xfrm>
            <a:off x="1410639" y="1204127"/>
            <a:ext cx="8601075" cy="5078313"/>
          </a:xfrm>
          <a:prstGeom prst="rect">
            <a:avLst/>
          </a:prstGeom>
          <a:noFill/>
        </p:spPr>
        <p:txBody>
          <a:bodyPr wrap="square" rtlCol="0">
            <a:spAutoFit/>
          </a:bodyPr>
          <a:lstStyle/>
          <a:p>
            <a:pPr marL="407987" indent="-342900" fontAlgn="auto">
              <a:spcAft>
                <a:spcPct val="0"/>
              </a:spcAft>
              <a:buFont typeface="Arial" panose="020B0604020202020204" pitchFamily="34" charset="0"/>
              <a:buChar char="•"/>
              <a:defRPr/>
            </a:pPr>
            <a:r>
              <a:rPr lang="en-AU" altLang="en-US" sz="2000" dirty="0">
                <a:solidFill>
                  <a:schemeClr val="tx1">
                    <a:lumMod val="75000"/>
                    <a:lumOff val="25000"/>
                  </a:schemeClr>
                </a:solidFill>
              </a:rPr>
              <a:t>These are the more academic style of course and count toward the ATAR. They are indicated as an ATAR Course in the Handbook and include subjects such as English, Mathematics, Biology, History etc</a:t>
            </a:r>
          </a:p>
          <a:p>
            <a:pPr marL="447675" indent="-382588" fontAlgn="auto">
              <a:spcAft>
                <a:spcPct val="0"/>
              </a:spcAft>
              <a:buFont typeface="Wingdings" panose="05000000000000000000" pitchFamily="2" charset="2"/>
              <a:buNone/>
              <a:defRPr/>
            </a:pPr>
            <a:endParaRPr lang="en-AU" altLang="en-US" sz="2000" dirty="0">
              <a:solidFill>
                <a:schemeClr val="tx1">
                  <a:lumMod val="75000"/>
                  <a:lumOff val="25000"/>
                </a:schemeClr>
              </a:solidFill>
            </a:endParaRPr>
          </a:p>
          <a:p>
            <a:pPr marL="407987" indent="-342900" fontAlgn="auto">
              <a:spcAft>
                <a:spcPct val="0"/>
              </a:spcAft>
              <a:buFont typeface="Arial" panose="020B0604020202020204" pitchFamily="34" charset="0"/>
              <a:buChar char="•"/>
              <a:defRPr/>
            </a:pPr>
            <a:r>
              <a:rPr lang="en-AU" altLang="en-US" sz="2000" dirty="0">
                <a:solidFill>
                  <a:schemeClr val="tx1">
                    <a:lumMod val="75000"/>
                    <a:lumOff val="25000"/>
                  </a:schemeClr>
                </a:solidFill>
              </a:rPr>
              <a:t>They will have Assessment Tasks throughout Year 11 and 12 and most of them include a HSC exam in November of Year 12. </a:t>
            </a:r>
          </a:p>
          <a:p>
            <a:pPr marL="447675" indent="-382588" fontAlgn="auto">
              <a:spcAft>
                <a:spcPct val="0"/>
              </a:spcAft>
              <a:buFont typeface="Wingdings" panose="05000000000000000000" pitchFamily="2" charset="2"/>
              <a:buNone/>
              <a:defRPr/>
            </a:pPr>
            <a:endParaRPr lang="en-AU" altLang="en-US" sz="2000" dirty="0">
              <a:solidFill>
                <a:schemeClr val="tx1">
                  <a:lumMod val="75000"/>
                  <a:lumOff val="25000"/>
                </a:schemeClr>
              </a:solidFill>
            </a:endParaRPr>
          </a:p>
          <a:p>
            <a:pPr marL="407987" indent="-342900" fontAlgn="auto">
              <a:spcAft>
                <a:spcPct val="0"/>
              </a:spcAft>
              <a:buFont typeface="Arial" panose="020B0604020202020204" pitchFamily="34" charset="0"/>
              <a:buChar char="•"/>
              <a:defRPr/>
            </a:pPr>
            <a:r>
              <a:rPr lang="en-AU" altLang="en-US" sz="2000" dirty="0">
                <a:solidFill>
                  <a:schemeClr val="tx1">
                    <a:lumMod val="75000"/>
                    <a:lumOff val="25000"/>
                  </a:schemeClr>
                </a:solidFill>
              </a:rPr>
              <a:t>Some subjects also have a </a:t>
            </a:r>
            <a:r>
              <a:rPr lang="en-AU" altLang="en-US" sz="2000" dirty="0">
                <a:solidFill>
                  <a:srgbClr val="FF0000"/>
                </a:solidFill>
              </a:rPr>
              <a:t>Major Work or a Personal Interest Project</a:t>
            </a:r>
            <a:r>
              <a:rPr lang="en-AU" altLang="en-US" sz="2000" dirty="0">
                <a:solidFill>
                  <a:schemeClr val="tx1">
                    <a:lumMod val="75000"/>
                    <a:lumOff val="25000"/>
                  </a:schemeClr>
                </a:solidFill>
              </a:rPr>
              <a:t> which is due for submission to the Board of Studies usually in August of </a:t>
            </a:r>
            <a:r>
              <a:rPr lang="en-AU" altLang="en-US" sz="2000" dirty="0" err="1">
                <a:solidFill>
                  <a:schemeClr val="tx1">
                    <a:lumMod val="75000"/>
                    <a:lumOff val="25000"/>
                  </a:schemeClr>
                </a:solidFill>
              </a:rPr>
              <a:t>Yr</a:t>
            </a:r>
            <a:r>
              <a:rPr lang="en-AU" altLang="en-US" sz="2000" dirty="0">
                <a:solidFill>
                  <a:schemeClr val="tx1">
                    <a:lumMod val="75000"/>
                    <a:lumOff val="25000"/>
                  </a:schemeClr>
                </a:solidFill>
              </a:rPr>
              <a:t> 12 e.g. Drama, Music, Industrial Technology, Visual Arts etc. </a:t>
            </a:r>
            <a:r>
              <a:rPr lang="en-AU" altLang="en-US" sz="2000" b="1" dirty="0">
                <a:solidFill>
                  <a:schemeClr val="tx1">
                    <a:lumMod val="75000"/>
                    <a:lumOff val="25000"/>
                  </a:schemeClr>
                </a:solidFill>
              </a:rPr>
              <a:t>No more than 2 of these are recommended in a package as considerable time management skills are required to cope with such a workload.</a:t>
            </a:r>
          </a:p>
          <a:p>
            <a:pPr marL="447675" indent="-382588" fontAlgn="auto">
              <a:spcAft>
                <a:spcPct val="0"/>
              </a:spcAft>
              <a:buFont typeface="Wingdings" panose="05000000000000000000" pitchFamily="2" charset="2"/>
              <a:buNone/>
              <a:defRPr/>
            </a:pPr>
            <a:endParaRPr lang="en-AU" altLang="en-US" sz="2000" dirty="0">
              <a:solidFill>
                <a:schemeClr val="tx1">
                  <a:lumMod val="75000"/>
                  <a:lumOff val="25000"/>
                </a:schemeClr>
              </a:solidFill>
            </a:endParaRPr>
          </a:p>
          <a:p>
            <a:pPr marL="407987" indent="-342900" fontAlgn="auto">
              <a:spcAft>
                <a:spcPct val="0"/>
              </a:spcAft>
              <a:buFont typeface="Arial" panose="020B0604020202020204" pitchFamily="34" charset="0"/>
              <a:buChar char="•"/>
              <a:defRPr/>
            </a:pPr>
            <a:r>
              <a:rPr lang="en-AU" altLang="en-US" sz="2000" dirty="0">
                <a:solidFill>
                  <a:schemeClr val="tx1">
                    <a:lumMod val="75000"/>
                    <a:lumOff val="25000"/>
                  </a:schemeClr>
                </a:solidFill>
              </a:rPr>
              <a:t>Refer to the Curriculum HANDBOOK for details of subject requirements. </a:t>
            </a:r>
          </a:p>
          <a:p>
            <a:pPr marL="65087" fontAlgn="auto">
              <a:spcAft>
                <a:spcPct val="0"/>
              </a:spcAft>
              <a:defRPr/>
            </a:pPr>
            <a:endParaRPr lang="en-AU" altLang="en-US" sz="2000" dirty="0">
              <a:solidFill>
                <a:schemeClr val="tx1">
                  <a:lumMod val="75000"/>
                  <a:lumOff val="25000"/>
                </a:schemeClr>
              </a:solidFill>
            </a:endParaRP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73020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Board Endorsed Course</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380295"/>
            <a:ext cx="8601075" cy="5186035"/>
          </a:xfrm>
          <a:prstGeom prst="rect">
            <a:avLst/>
          </a:prstGeom>
          <a:noFill/>
        </p:spPr>
        <p:txBody>
          <a:bodyPr wrap="square" rtlCol="0">
            <a:spAutoFit/>
          </a:bodyPr>
          <a:lstStyle/>
          <a:p>
            <a:pPr marL="406908" indent="-342900" fontAlgn="auto">
              <a:spcAft>
                <a:spcPts val="0"/>
              </a:spcAft>
              <a:buFont typeface="Arial" panose="020B0604020202020204" pitchFamily="34" charset="0"/>
              <a:buChar char="•"/>
              <a:defRPr/>
            </a:pPr>
            <a:r>
              <a:rPr lang="en-AU" sz="2400" dirty="0">
                <a:solidFill>
                  <a:schemeClr val="tx1">
                    <a:lumMod val="75000"/>
                    <a:lumOff val="25000"/>
                  </a:schemeClr>
                </a:solidFill>
              </a:rPr>
              <a:t>These subjects are less academic.  These are indicated as ‘</a:t>
            </a:r>
            <a:r>
              <a:rPr lang="en-AU" sz="2400" dirty="0">
                <a:solidFill>
                  <a:schemeClr val="accent1">
                    <a:lumMod val="75000"/>
                  </a:schemeClr>
                </a:solidFill>
              </a:rPr>
              <a:t>HSC Credential</a:t>
            </a:r>
            <a:r>
              <a:rPr lang="en-AU" sz="2400" dirty="0">
                <a:solidFill>
                  <a:schemeClr val="tx1">
                    <a:lumMod val="75000"/>
                    <a:lumOff val="25000"/>
                  </a:schemeClr>
                </a:solidFill>
              </a:rPr>
              <a:t>’ and ‘</a:t>
            </a:r>
            <a:r>
              <a:rPr lang="en-AU" sz="2400" dirty="0">
                <a:solidFill>
                  <a:srgbClr val="FF0000"/>
                </a:solidFill>
              </a:rPr>
              <a:t>DOES NOT contribute to an ATAR</a:t>
            </a:r>
            <a:r>
              <a:rPr lang="en-AU" sz="2400" dirty="0">
                <a:solidFill>
                  <a:schemeClr val="tx1">
                    <a:lumMod val="75000"/>
                    <a:lumOff val="25000"/>
                  </a:schemeClr>
                </a:solidFill>
              </a:rPr>
              <a:t>’ in the Handbook. </a:t>
            </a:r>
          </a:p>
          <a:p>
            <a:pPr marL="448056" indent="-384048" fontAlgn="auto">
              <a:spcAft>
                <a:spcPts val="0"/>
              </a:spcAft>
              <a:buFont typeface="Wingdings" pitchFamily="2" charset="2"/>
              <a:buNone/>
              <a:defRPr/>
            </a:pPr>
            <a:endParaRPr lang="en-AU" sz="2400" dirty="0">
              <a:solidFill>
                <a:schemeClr val="tx1">
                  <a:lumMod val="75000"/>
                  <a:lumOff val="25000"/>
                </a:schemeClr>
              </a:solidFill>
            </a:endParaRPr>
          </a:p>
          <a:p>
            <a:pPr marL="448056" indent="-384048" fontAlgn="auto">
              <a:spcAft>
                <a:spcPts val="0"/>
              </a:spcAft>
              <a:buFont typeface="Wingdings" pitchFamily="2" charset="2"/>
              <a:buNone/>
              <a:defRPr/>
            </a:pPr>
            <a:endParaRPr lang="en-AU" sz="2400" dirty="0">
              <a:solidFill>
                <a:schemeClr val="tx1">
                  <a:lumMod val="75000"/>
                  <a:lumOff val="25000"/>
                </a:schemeClr>
              </a:solidFill>
            </a:endParaRPr>
          </a:p>
          <a:p>
            <a:pPr marL="1106424" lvl="2" indent="-137160" fontAlgn="auto">
              <a:spcAft>
                <a:spcPts val="0"/>
              </a:spcAft>
              <a:buFont typeface="Wingdings 2"/>
              <a:buChar char=""/>
              <a:defRPr/>
            </a:pPr>
            <a:endParaRPr lang="en-AU" sz="1600" dirty="0">
              <a:solidFill>
                <a:schemeClr val="tx1">
                  <a:lumMod val="75000"/>
                  <a:lumOff val="25000"/>
                </a:schemeClr>
              </a:solidFill>
            </a:endParaRPr>
          </a:p>
          <a:p>
            <a:pPr marL="64008" indent="0" fontAlgn="auto">
              <a:spcAft>
                <a:spcPts val="0"/>
              </a:spcAft>
              <a:buFont typeface="Calibri" panose="020F0502020204030204" pitchFamily="34" charset="0"/>
              <a:buNone/>
              <a:defRPr/>
            </a:pPr>
            <a:endParaRPr lang="en-AU" sz="24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endParaRPr lang="en-AU" sz="21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100" dirty="0">
                <a:solidFill>
                  <a:schemeClr val="tx1">
                    <a:lumMod val="75000"/>
                    <a:lumOff val="25000"/>
                  </a:schemeClr>
                </a:solidFill>
              </a:rPr>
              <a:t>They do count to the HSC but not to ATAR.</a:t>
            </a:r>
          </a:p>
          <a:p>
            <a:pPr marL="406908" indent="-342900" fontAlgn="auto">
              <a:spcAft>
                <a:spcPts val="0"/>
              </a:spcAft>
              <a:buFont typeface="Arial" panose="020B0604020202020204" pitchFamily="34" charset="0"/>
              <a:buChar char="•"/>
              <a:defRPr/>
            </a:pPr>
            <a:r>
              <a:rPr lang="en-AU" sz="2100" dirty="0">
                <a:solidFill>
                  <a:schemeClr val="tx1">
                    <a:lumMod val="75000"/>
                    <a:lumOff val="25000"/>
                  </a:schemeClr>
                </a:solidFill>
              </a:rPr>
              <a:t>You may only study ONE of these 1U subjects.</a:t>
            </a:r>
          </a:p>
          <a:p>
            <a:pPr marL="406908" indent="-342900" fontAlgn="auto">
              <a:spcAft>
                <a:spcPts val="0"/>
              </a:spcAft>
              <a:buFont typeface="Arial" panose="020B0604020202020204" pitchFamily="34" charset="0"/>
              <a:buChar char="•"/>
              <a:defRPr/>
            </a:pPr>
            <a:r>
              <a:rPr lang="en-AU" sz="2100" dirty="0">
                <a:solidFill>
                  <a:schemeClr val="tx1">
                    <a:lumMod val="75000"/>
                    <a:lumOff val="25000"/>
                  </a:schemeClr>
                </a:solidFill>
              </a:rPr>
              <a:t>You can study them in Year 11 and 12, or just Year 11.</a:t>
            </a:r>
          </a:p>
          <a:p>
            <a:pPr marL="406908" indent="-342900" fontAlgn="auto">
              <a:spcAft>
                <a:spcPts val="0"/>
              </a:spcAft>
              <a:buFont typeface="Arial" panose="020B0604020202020204" pitchFamily="34" charset="0"/>
              <a:buChar char="•"/>
              <a:defRPr/>
            </a:pPr>
            <a:r>
              <a:rPr lang="en-AU" sz="2100" dirty="0">
                <a:solidFill>
                  <a:schemeClr val="tx1">
                    <a:lumMod val="75000"/>
                    <a:lumOff val="25000"/>
                  </a:schemeClr>
                </a:solidFill>
              </a:rPr>
              <a:t>They do not  have a HSC exam but will have school assessments.</a:t>
            </a:r>
          </a:p>
          <a:p>
            <a:pPr marL="406908" indent="-342900" fontAlgn="auto">
              <a:spcAft>
                <a:spcPts val="0"/>
              </a:spcAft>
              <a:buFont typeface="Arial" panose="020B0604020202020204" pitchFamily="34" charset="0"/>
              <a:buChar char="•"/>
              <a:defRPr/>
            </a:pPr>
            <a:r>
              <a:rPr lang="en-AU" sz="2100" dirty="0">
                <a:solidFill>
                  <a:srgbClr val="FF0000"/>
                </a:solidFill>
              </a:rPr>
              <a:t>If Choosing STUDIES OF RELIGION 1U or CATHOLIC THOUGHT 1U then you MUST CHOOSE one of these courses to make your 12 Units. </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pic>
        <p:nvPicPr>
          <p:cNvPr id="3" name="Picture 2">
            <a:extLst>
              <a:ext uri="{FF2B5EF4-FFF2-40B4-BE49-F238E27FC236}">
                <a16:creationId xmlns:a16="http://schemas.microsoft.com/office/drawing/2014/main" id="{027C110D-E7D2-4988-8AE8-A1B6731BFB16}"/>
              </a:ext>
            </a:extLst>
          </p:cNvPr>
          <p:cNvPicPr>
            <a:picLocks noChangeAspect="1"/>
          </p:cNvPicPr>
          <p:nvPr/>
        </p:nvPicPr>
        <p:blipFill>
          <a:blip r:embed="rId4"/>
          <a:stretch>
            <a:fillRect/>
          </a:stretch>
        </p:blipFill>
        <p:spPr>
          <a:xfrm>
            <a:off x="2112225" y="2620743"/>
            <a:ext cx="6099321" cy="1352569"/>
          </a:xfrm>
          <a:prstGeom prst="rect">
            <a:avLst/>
          </a:prstGeom>
        </p:spPr>
      </p:pic>
    </p:spTree>
    <p:extLst>
      <p:ext uri="{BB962C8B-B14F-4D97-AF65-F5344CB8AC3E}">
        <p14:creationId xmlns:p14="http://schemas.microsoft.com/office/powerpoint/2010/main" val="1640158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Compulsory Courses</a:t>
            </a:r>
          </a:p>
        </p:txBody>
      </p:sp>
      <p:sp>
        <p:nvSpPr>
          <p:cNvPr id="8" name="TextBox 7">
            <a:extLst>
              <a:ext uri="{FF2B5EF4-FFF2-40B4-BE49-F238E27FC236}">
                <a16:creationId xmlns:a16="http://schemas.microsoft.com/office/drawing/2014/main" id="{9A4A8865-8DA4-46C7-9712-A1B47AA77843}"/>
              </a:ext>
            </a:extLst>
          </p:cNvPr>
          <p:cNvSpPr txBox="1"/>
          <p:nvPr/>
        </p:nvSpPr>
        <p:spPr>
          <a:xfrm>
            <a:off x="1645531" y="1539686"/>
            <a:ext cx="8601075" cy="4524315"/>
          </a:xfrm>
          <a:prstGeom prst="rect">
            <a:avLst/>
          </a:prstGeom>
          <a:noFill/>
        </p:spPr>
        <p:txBody>
          <a:bodyPr wrap="square" rtlCol="0">
            <a:spAutoFit/>
          </a:bodyPr>
          <a:lstStyle/>
          <a:p>
            <a:pPr marL="342900" indent="-342900">
              <a:buFont typeface="Arial" panose="020B0604020202020204" pitchFamily="34" charset="0"/>
              <a:buChar char="•"/>
            </a:pPr>
            <a:r>
              <a:rPr lang="en-AU" altLang="en-US" sz="2400" dirty="0"/>
              <a:t>A minimum of 2 Units of ENGLISH; Advanced, Standard or English Studies is Compulsory</a:t>
            </a:r>
          </a:p>
          <a:p>
            <a:pPr>
              <a:buFont typeface="Wingdings" panose="05000000000000000000" pitchFamily="2" charset="2"/>
              <a:buNone/>
            </a:pPr>
            <a:endParaRPr lang="en-AU" altLang="en-US" sz="2400" dirty="0"/>
          </a:p>
          <a:p>
            <a:pPr marL="342900" indent="-342900">
              <a:buFont typeface="Arial" panose="020B0604020202020204" pitchFamily="34" charset="0"/>
              <a:buChar char="•"/>
            </a:pPr>
            <a:r>
              <a:rPr lang="en-AU" altLang="en-US" sz="2400" dirty="0"/>
              <a:t>At least 1 Unit of Religion; </a:t>
            </a:r>
          </a:p>
          <a:p>
            <a:endParaRPr lang="en-AU" altLang="en-US" sz="2400" dirty="0"/>
          </a:p>
          <a:p>
            <a:r>
              <a:rPr lang="en-AU" altLang="en-US" sz="2400" dirty="0"/>
              <a:t>	Catholic Thought 1 U or 2U </a:t>
            </a:r>
          </a:p>
          <a:p>
            <a:r>
              <a:rPr lang="en-AU" altLang="en-US" sz="2400" dirty="0"/>
              <a:t>	Studies of Religion 1U or </a:t>
            </a:r>
          </a:p>
          <a:p>
            <a:r>
              <a:rPr lang="en-AU" altLang="en-US" sz="2400" dirty="0"/>
              <a:t>	Studies of Religion 2U, </a:t>
            </a:r>
          </a:p>
          <a:p>
            <a:endParaRPr lang="en-AU" altLang="en-US" sz="2400" dirty="0"/>
          </a:p>
          <a:p>
            <a:r>
              <a:rPr lang="en-AU" altLang="en-US" sz="2400" dirty="0"/>
              <a:t>    is required at St Francis Xavier’s</a:t>
            </a:r>
          </a:p>
          <a:p>
            <a:endParaRPr lang="en-AU" altLang="en-US" sz="2400" dirty="0"/>
          </a:p>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3229485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268476"/>
            <a:ext cx="8326120" cy="624776"/>
          </a:xfrm>
        </p:spPr>
        <p:txBody>
          <a:bodyPr>
            <a:noAutofit/>
          </a:bodyPr>
          <a:lstStyle/>
          <a:p>
            <a:r>
              <a:rPr lang="en-AU" sz="4800" b="1" dirty="0">
                <a:latin typeface="Arial Narrow" panose="020B0606020202030204" pitchFamily="34" charset="0"/>
              </a:rPr>
              <a:t>Future Directions</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9" name="Content Placeholder 2">
            <a:extLst>
              <a:ext uri="{FF2B5EF4-FFF2-40B4-BE49-F238E27FC236}">
                <a16:creationId xmlns:a16="http://schemas.microsoft.com/office/drawing/2014/main" id="{6053ABD4-9A5D-41E2-A2A7-8A47AA5C0343}"/>
              </a:ext>
            </a:extLst>
          </p:cNvPr>
          <p:cNvSpPr txBox="1">
            <a:spLocks/>
          </p:cNvSpPr>
          <p:nvPr/>
        </p:nvSpPr>
        <p:spPr>
          <a:xfrm>
            <a:off x="2107189" y="1234886"/>
            <a:ext cx="3600450" cy="5049838"/>
          </a:xfrm>
          <a:prstGeom prst="rect">
            <a:avLst/>
          </a:prstGeom>
          <a:ln>
            <a:solidFill>
              <a:schemeClr val="tx1"/>
            </a:solidFill>
            <a:miter lim="800000"/>
            <a:headEnd/>
            <a:tailEnd/>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91440">
              <a:buFont typeface="Wingdings" panose="05000000000000000000" pitchFamily="2" charset="2"/>
              <a:buNone/>
              <a:defRPr/>
            </a:pPr>
            <a:r>
              <a:rPr lang="en-AU" altLang="en-US" dirty="0">
                <a:solidFill>
                  <a:schemeClr val="tx1">
                    <a:lumMod val="75000"/>
                    <a:lumOff val="25000"/>
                  </a:schemeClr>
                </a:solidFill>
              </a:rPr>
              <a:t>University</a:t>
            </a:r>
          </a:p>
          <a:p>
            <a:pPr marL="91440" indent="-91440">
              <a:buFontTx/>
              <a:buChar char="•"/>
              <a:defRPr/>
            </a:pPr>
            <a:r>
              <a:rPr lang="en-AU" altLang="en-US" dirty="0">
                <a:solidFill>
                  <a:schemeClr val="tx1">
                    <a:lumMod val="75000"/>
                    <a:lumOff val="25000"/>
                  </a:schemeClr>
                </a:solidFill>
              </a:rPr>
              <a:t>For students seeking to enter University immediately after school The Australian Tertiary Admission Rank (ATAR) is significant.</a:t>
            </a:r>
          </a:p>
          <a:p>
            <a:pPr marL="0" indent="0">
              <a:buFont typeface="Tw Cen MT" panose="020B0602020104020603" pitchFamily="34" charset="0"/>
              <a:buNone/>
              <a:defRPr/>
            </a:pPr>
            <a:endParaRPr lang="en-AU" altLang="en-US" sz="800" dirty="0">
              <a:solidFill>
                <a:schemeClr val="tx1">
                  <a:lumMod val="75000"/>
                  <a:lumOff val="25000"/>
                </a:schemeClr>
              </a:solidFill>
            </a:endParaRPr>
          </a:p>
          <a:p>
            <a:pPr marL="0" indent="0">
              <a:buFont typeface="Tw Cen MT" panose="020B0602020104020603" pitchFamily="34" charset="0"/>
              <a:buNone/>
              <a:defRPr/>
            </a:pPr>
            <a:endParaRPr lang="en-AU" altLang="en-US" sz="800" dirty="0">
              <a:solidFill>
                <a:schemeClr val="tx1">
                  <a:lumMod val="75000"/>
                  <a:lumOff val="25000"/>
                </a:schemeClr>
              </a:solidFill>
            </a:endParaRPr>
          </a:p>
          <a:p>
            <a:pPr marL="91440" indent="-91440">
              <a:buFontTx/>
              <a:buChar char="•"/>
              <a:defRPr/>
            </a:pPr>
            <a:r>
              <a:rPr lang="en-AU" altLang="en-US" dirty="0">
                <a:solidFill>
                  <a:schemeClr val="tx1">
                    <a:lumMod val="75000"/>
                    <a:lumOff val="25000"/>
                  </a:schemeClr>
                </a:solidFill>
              </a:rPr>
              <a:t>The HSC and the ATAR are completely separate. There are additional considerations for those seeking an ATAR.</a:t>
            </a:r>
          </a:p>
          <a:p>
            <a:pPr marL="91440" indent="-91440">
              <a:buFont typeface="Wingdings" panose="05000000000000000000" pitchFamily="2" charset="2"/>
              <a:buNone/>
              <a:defRPr/>
            </a:pPr>
            <a:endParaRPr lang="en-AU" altLang="en-US" sz="2200" dirty="0">
              <a:solidFill>
                <a:schemeClr val="tx1">
                  <a:lumMod val="75000"/>
                  <a:lumOff val="25000"/>
                </a:schemeClr>
              </a:solidFill>
            </a:endParaRPr>
          </a:p>
        </p:txBody>
      </p:sp>
      <p:sp>
        <p:nvSpPr>
          <p:cNvPr id="14" name="Content Placeholder 3">
            <a:extLst>
              <a:ext uri="{FF2B5EF4-FFF2-40B4-BE49-F238E27FC236}">
                <a16:creationId xmlns:a16="http://schemas.microsoft.com/office/drawing/2014/main" id="{A7342258-6742-F45F-7499-14297556E1C9}"/>
              </a:ext>
            </a:extLst>
          </p:cNvPr>
          <p:cNvSpPr txBox="1">
            <a:spLocks/>
          </p:cNvSpPr>
          <p:nvPr/>
        </p:nvSpPr>
        <p:spPr>
          <a:xfrm>
            <a:off x="6338650" y="1259281"/>
            <a:ext cx="3779838" cy="5049838"/>
          </a:xfrm>
          <a:prstGeom prst="rect">
            <a:avLst/>
          </a:prstGeom>
          <a:ln>
            <a:solidFill>
              <a:schemeClr val="tx1"/>
            </a:solidFill>
            <a:miter lim="800000"/>
            <a:headEnd/>
            <a:tailEnd/>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91440">
              <a:buFont typeface="Wingdings" panose="05000000000000000000" pitchFamily="2" charset="2"/>
              <a:buNone/>
              <a:defRPr/>
            </a:pPr>
            <a:r>
              <a:rPr lang="en-AU" altLang="en-US">
                <a:solidFill>
                  <a:schemeClr val="tx1">
                    <a:lumMod val="75000"/>
                    <a:lumOff val="25000"/>
                  </a:schemeClr>
                </a:solidFill>
              </a:rPr>
              <a:t>Employment/Training</a:t>
            </a:r>
          </a:p>
          <a:p>
            <a:pPr marL="91440" indent="-91440">
              <a:buFontTx/>
              <a:buChar char="•"/>
              <a:defRPr/>
            </a:pPr>
            <a:r>
              <a:rPr lang="en-AU" altLang="en-US">
                <a:solidFill>
                  <a:schemeClr val="tx1">
                    <a:lumMod val="75000"/>
                    <a:lumOff val="25000"/>
                  </a:schemeClr>
                </a:solidFill>
              </a:rPr>
              <a:t>For students not seeking to enter University immediately after school you need to adhere to the GENERAL Rules of the HSC as already outlined.</a:t>
            </a:r>
          </a:p>
          <a:p>
            <a:pPr marL="0" indent="0">
              <a:buFont typeface="Tw Cen MT" panose="020B0602020104020603" pitchFamily="34" charset="0"/>
              <a:buNone/>
              <a:defRPr/>
            </a:pPr>
            <a:endParaRPr lang="en-AU" altLang="en-US" sz="400">
              <a:solidFill>
                <a:schemeClr val="tx1">
                  <a:lumMod val="75000"/>
                  <a:lumOff val="25000"/>
                </a:schemeClr>
              </a:solidFill>
            </a:endParaRPr>
          </a:p>
          <a:p>
            <a:pPr marL="91440" indent="-91440">
              <a:defRPr/>
            </a:pPr>
            <a:r>
              <a:rPr lang="en-AU" altLang="en-US">
                <a:solidFill>
                  <a:schemeClr val="tx1">
                    <a:lumMod val="75000"/>
                    <a:lumOff val="25000"/>
                  </a:schemeClr>
                </a:solidFill>
              </a:rPr>
              <a:t>Choose subjects that relate to a career area in which you are interested.</a:t>
            </a:r>
            <a:endParaRPr lang="en-AU" altLang="en-US" dirty="0">
              <a:solidFill>
                <a:schemeClr val="tx1">
                  <a:lumMod val="75000"/>
                  <a:lumOff val="25000"/>
                </a:schemeClr>
              </a:solidFill>
            </a:endParaRPr>
          </a:p>
        </p:txBody>
      </p:sp>
    </p:spTree>
    <p:extLst>
      <p:ext uri="{BB962C8B-B14F-4D97-AF65-F5344CB8AC3E}">
        <p14:creationId xmlns:p14="http://schemas.microsoft.com/office/powerpoint/2010/main" val="35385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What is an ATAR</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648743"/>
            <a:ext cx="8601075" cy="4425827"/>
          </a:xfrm>
          <a:prstGeom prst="rect">
            <a:avLst/>
          </a:prstGeom>
          <a:noFill/>
        </p:spPr>
        <p:txBody>
          <a:bodyPr wrap="square" rtlCol="0">
            <a:spAutoFit/>
          </a:bodyPr>
          <a:lstStyle/>
          <a:p>
            <a:pPr marL="447675" indent="-382588">
              <a:spcBef>
                <a:spcPct val="30000"/>
              </a:spcBef>
              <a:spcAft>
                <a:spcPct val="0"/>
              </a:spcAft>
              <a:buFont typeface="Wingdings" panose="05000000000000000000" pitchFamily="2" charset="2"/>
              <a:buNone/>
            </a:pPr>
            <a:r>
              <a:rPr lang="en-US" altLang="en-US" sz="2800" dirty="0"/>
              <a:t>The Australian Tertiary Admission Rank</a:t>
            </a:r>
          </a:p>
          <a:p>
            <a:pPr marL="447675" indent="-382588">
              <a:spcBef>
                <a:spcPct val="30000"/>
              </a:spcBef>
              <a:spcAft>
                <a:spcPct val="0"/>
              </a:spcAft>
              <a:buFont typeface="Wingdings" panose="05000000000000000000" pitchFamily="2" charset="2"/>
              <a:buNone/>
            </a:pPr>
            <a:endParaRPr lang="en-US" altLang="en-US" sz="2800" dirty="0"/>
          </a:p>
          <a:p>
            <a:pPr marL="407987" indent="-342900">
              <a:spcBef>
                <a:spcPct val="30000"/>
              </a:spcBef>
              <a:spcAft>
                <a:spcPct val="0"/>
              </a:spcAft>
              <a:buFont typeface="Arial" panose="020B0604020202020204" pitchFamily="34" charset="0"/>
              <a:buChar char="•"/>
            </a:pPr>
            <a:r>
              <a:rPr lang="en-US" altLang="en-US" sz="2800" dirty="0"/>
              <a:t>a number between 0.00 and 99.95</a:t>
            </a:r>
          </a:p>
          <a:p>
            <a:pPr marL="447675" indent="-382588">
              <a:lnSpc>
                <a:spcPct val="70000"/>
              </a:lnSpc>
              <a:spcAft>
                <a:spcPct val="0"/>
              </a:spcAft>
              <a:buFont typeface="Wingdings" panose="05000000000000000000" pitchFamily="2" charset="2"/>
              <a:buNone/>
            </a:pPr>
            <a:r>
              <a:rPr lang="en-US" altLang="en-US" sz="2800" dirty="0"/>
              <a:t>	</a:t>
            </a:r>
          </a:p>
          <a:p>
            <a:pPr marL="407987" indent="-342900">
              <a:spcBef>
                <a:spcPct val="30000"/>
              </a:spcBef>
              <a:spcAft>
                <a:spcPct val="0"/>
              </a:spcAft>
              <a:buFont typeface="Arial" panose="020B0604020202020204" pitchFamily="34" charset="0"/>
              <a:buChar char="•"/>
            </a:pPr>
            <a:r>
              <a:rPr lang="en-US" altLang="en-US" sz="2800" dirty="0"/>
              <a:t>a rank, not a mark</a:t>
            </a:r>
          </a:p>
          <a:p>
            <a:pPr marL="447675" indent="-382588">
              <a:spcBef>
                <a:spcPct val="30000"/>
              </a:spcBef>
              <a:spcAft>
                <a:spcPct val="0"/>
              </a:spcAft>
              <a:buFont typeface="Wingdings" panose="05000000000000000000" pitchFamily="2" charset="2"/>
              <a:buNone/>
            </a:pPr>
            <a:endParaRPr lang="en-US" altLang="en-US" sz="2800" dirty="0"/>
          </a:p>
          <a:p>
            <a:pPr marL="407987" indent="-342900">
              <a:spcBef>
                <a:spcPct val="30000"/>
              </a:spcBef>
              <a:spcAft>
                <a:spcPct val="0"/>
              </a:spcAft>
              <a:buFont typeface="Arial" panose="020B0604020202020204" pitchFamily="34" charset="0"/>
              <a:buChar char="•"/>
            </a:pPr>
            <a:r>
              <a:rPr lang="en-US" altLang="en-US" sz="2800" dirty="0"/>
              <a:t>used by universities to rank applicants for entrance into their courses.</a:t>
            </a:r>
          </a:p>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98151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87C3975-85DE-44E1-A2E5-A8ABA6F719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0358" y="1795053"/>
            <a:ext cx="6861242" cy="3605416"/>
          </a:xfrm>
          <a:prstGeom prst="rect">
            <a:avLst/>
          </a:prstGeom>
          <a:blipFill dpi="0" rotWithShape="1">
            <a:blip r:embed="rId3"/>
            <a:srcRect/>
            <a:stretch>
              <a:fillRect/>
            </a:stretch>
          </a:blipFill>
          <a:ln w="38100" cap="sq">
            <a:solidFill>
              <a:srgbClr val="000000"/>
            </a:solidFill>
            <a:miter lim="800000"/>
            <a:headEnd/>
            <a:tailEnd/>
          </a:ln>
        </p:spPr>
      </p:pic>
      <p:sp>
        <p:nvSpPr>
          <p:cNvPr id="4" name="TextBox 3">
            <a:extLst>
              <a:ext uri="{FF2B5EF4-FFF2-40B4-BE49-F238E27FC236}">
                <a16:creationId xmlns:a16="http://schemas.microsoft.com/office/drawing/2014/main" id="{FCF91CEF-188C-435D-B45D-2F93D0EC9546}"/>
              </a:ext>
            </a:extLst>
          </p:cNvPr>
          <p:cNvSpPr txBox="1"/>
          <p:nvPr/>
        </p:nvSpPr>
        <p:spPr>
          <a:xfrm>
            <a:off x="3329613" y="256202"/>
            <a:ext cx="6237310" cy="646331"/>
          </a:xfrm>
          <a:prstGeom prst="rect">
            <a:avLst/>
          </a:prstGeom>
          <a:noFill/>
        </p:spPr>
        <p:txBody>
          <a:bodyPr wrap="square" rtlCol="0">
            <a:spAutoFit/>
          </a:bodyPr>
          <a:lstStyle/>
          <a:p>
            <a:pPr eaLnBrk="0" fontAlgn="base" hangingPunct="0">
              <a:spcBef>
                <a:spcPct val="0"/>
              </a:spcBef>
              <a:spcAft>
                <a:spcPct val="0"/>
              </a:spcAft>
            </a:pPr>
            <a:r>
              <a:rPr lang="en-AU" sz="3600">
                <a:solidFill>
                  <a:srgbClr val="FFFFFF"/>
                </a:solidFill>
                <a:latin typeface="Arial" panose="020B0604020202020204" pitchFamily="34" charset="0"/>
                <a:ea typeface="ＭＳ Ｐゴシック" panose="020B0600070205080204" pitchFamily="34" charset="-128"/>
              </a:rPr>
              <a:t>Acknowledgement of Country</a:t>
            </a:r>
            <a:r>
              <a:rPr lang="en-AU" sz="2000">
                <a:solidFill>
                  <a:srgbClr val="FFFFFF"/>
                </a:solidFill>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446815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ATAR Calculation</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739592"/>
            <a:ext cx="8601075" cy="4031873"/>
          </a:xfrm>
          <a:prstGeom prst="rect">
            <a:avLst/>
          </a:prstGeom>
          <a:noFill/>
        </p:spPr>
        <p:txBody>
          <a:bodyPr wrap="square" rtlCol="0">
            <a:spAutoFit/>
          </a:bodyPr>
          <a:lstStyle/>
          <a:p>
            <a:r>
              <a:rPr lang="en-US" altLang="en-US" sz="3200" dirty="0"/>
              <a:t>Best 10 units of </a:t>
            </a:r>
            <a:r>
              <a:rPr lang="en-US" altLang="en-US" sz="3200" dirty="0">
                <a:solidFill>
                  <a:srgbClr val="1423B2"/>
                </a:solidFill>
              </a:rPr>
              <a:t>Board Developed Courses.</a:t>
            </a:r>
          </a:p>
          <a:p>
            <a:endParaRPr lang="en-US" altLang="en-US" sz="3200" dirty="0"/>
          </a:p>
          <a:p>
            <a:endParaRPr lang="en-US" altLang="en-US" sz="3200" dirty="0"/>
          </a:p>
          <a:p>
            <a:r>
              <a:rPr lang="en-US" altLang="en-US" sz="3200" dirty="0"/>
              <a:t>2 units of English must be counted.</a:t>
            </a:r>
          </a:p>
          <a:p>
            <a:pPr>
              <a:buFont typeface="Wingdings" panose="05000000000000000000" pitchFamily="2" charset="2"/>
              <a:buNone/>
            </a:pPr>
            <a:endParaRPr lang="en-US" altLang="en-US" sz="3200" dirty="0"/>
          </a:p>
          <a:p>
            <a:pPr>
              <a:buFont typeface="Wingdings" panose="05000000000000000000" pitchFamily="2" charset="2"/>
              <a:buNone/>
            </a:pPr>
            <a:endParaRPr lang="en-US" altLang="en-US" sz="3200" dirty="0"/>
          </a:p>
          <a:p>
            <a:r>
              <a:rPr lang="en-US" altLang="en-US" sz="3200" dirty="0"/>
              <a:t>The best 8 units from the remaining </a:t>
            </a:r>
            <a:r>
              <a:rPr lang="en-US" altLang="en-US" sz="3200" dirty="0">
                <a:solidFill>
                  <a:srgbClr val="1423B2"/>
                </a:solidFill>
              </a:rPr>
              <a:t>Board Developed Courses</a:t>
            </a:r>
            <a:r>
              <a:rPr lang="en-AU" sz="2400" dirty="0">
                <a:solidFill>
                  <a:srgbClr val="1423B2"/>
                </a:solidFill>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224148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224761"/>
            <a:ext cx="8326120" cy="624776"/>
          </a:xfrm>
        </p:spPr>
        <p:txBody>
          <a:bodyPr>
            <a:noAutofit/>
          </a:bodyPr>
          <a:lstStyle/>
          <a:p>
            <a:r>
              <a:rPr lang="en-AU" sz="4800" b="1" dirty="0">
                <a:latin typeface="Arial Narrow" panose="020B0606020202030204" pitchFamily="34" charset="0"/>
              </a:rPr>
              <a:t>Vocational Courses</a:t>
            </a:r>
          </a:p>
        </p:txBody>
      </p:sp>
      <p:sp>
        <p:nvSpPr>
          <p:cNvPr id="8" name="TextBox 7">
            <a:extLst>
              <a:ext uri="{FF2B5EF4-FFF2-40B4-BE49-F238E27FC236}">
                <a16:creationId xmlns:a16="http://schemas.microsoft.com/office/drawing/2014/main" id="{9A4A8865-8DA4-46C7-9712-A1B47AA77843}"/>
              </a:ext>
            </a:extLst>
          </p:cNvPr>
          <p:cNvSpPr txBox="1"/>
          <p:nvPr/>
        </p:nvSpPr>
        <p:spPr>
          <a:xfrm>
            <a:off x="1493281" y="1102633"/>
            <a:ext cx="9822739" cy="5816977"/>
          </a:xfrm>
          <a:prstGeom prst="rect">
            <a:avLst/>
          </a:prstGeom>
          <a:noFill/>
        </p:spPr>
        <p:txBody>
          <a:bodyPr wrap="square" rtlCol="0">
            <a:spAutoFit/>
          </a:bodyPr>
          <a:lstStyle/>
          <a:p>
            <a:r>
              <a:rPr lang="en-AU" altLang="en-US" sz="3200" dirty="0"/>
              <a:t>Courses offered at SFX.</a:t>
            </a:r>
          </a:p>
          <a:p>
            <a:r>
              <a:rPr lang="en-AU" altLang="en-US" sz="3200" dirty="0"/>
              <a:t>Construction, Hospitality, Entertainment, Retail, Business Services. </a:t>
            </a:r>
            <a:r>
              <a:rPr lang="en-AU" altLang="en-US" sz="2000" i="1" dirty="0"/>
              <a:t>Can count to an ATAR</a:t>
            </a:r>
          </a:p>
          <a:p>
            <a:endParaRPr lang="en-AU" altLang="en-US" sz="3200" dirty="0"/>
          </a:p>
          <a:p>
            <a:r>
              <a:rPr lang="en-AU" altLang="en-US" sz="3200" dirty="0"/>
              <a:t>Sports Coaching &amp; Manufacturing and Engineering. </a:t>
            </a:r>
          </a:p>
          <a:p>
            <a:r>
              <a:rPr lang="en-AU" altLang="en-US" sz="2000" dirty="0"/>
              <a:t>Non ATAR</a:t>
            </a:r>
          </a:p>
          <a:p>
            <a:endParaRPr lang="en-AU" altLang="en-US" sz="3200" dirty="0"/>
          </a:p>
          <a:p>
            <a:endParaRPr lang="en-AU" altLang="en-US" sz="3200" dirty="0"/>
          </a:p>
          <a:p>
            <a:r>
              <a:rPr lang="en-AU" altLang="en-US" sz="3200" dirty="0"/>
              <a:t>TAFE – Ms Phillips. </a:t>
            </a:r>
          </a:p>
          <a:p>
            <a:r>
              <a:rPr lang="en-AU" altLang="en-US" sz="2400" dirty="0"/>
              <a:t>Packages with a consideration of a Career. Separate Application process. </a:t>
            </a:r>
            <a:r>
              <a:rPr lang="en-AU" altLang="en-US" sz="2400" dirty="0">
                <a:solidFill>
                  <a:srgbClr val="FF0000"/>
                </a:solidFill>
              </a:rPr>
              <a:t> </a:t>
            </a:r>
          </a:p>
          <a:p>
            <a:r>
              <a:rPr lang="en-AU" altLang="en-US" sz="2400" dirty="0">
                <a:solidFill>
                  <a:srgbClr val="FF0000"/>
                </a:solidFill>
              </a:rPr>
              <a:t> </a:t>
            </a:r>
          </a:p>
          <a:p>
            <a:r>
              <a:rPr lang="en-AU" altLang="en-US" sz="2400" dirty="0">
                <a:solidFill>
                  <a:srgbClr val="FF0000"/>
                </a:solidFill>
              </a:rPr>
              <a:t>All students still need to select a full package to begin the year. </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979143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256060" y="409382"/>
            <a:ext cx="11292529" cy="624776"/>
          </a:xfrm>
        </p:spPr>
        <p:txBody>
          <a:bodyPr>
            <a:noAutofit/>
          </a:bodyPr>
          <a:lstStyle/>
          <a:p>
            <a:r>
              <a:rPr lang="en-AU" sz="4800" b="1" dirty="0">
                <a:latin typeface="Arial Narrow" panose="020B0606020202030204" pitchFamily="34" charset="0"/>
              </a:rPr>
              <a:t>Language Course through Distance Education</a:t>
            </a:r>
          </a:p>
        </p:txBody>
      </p:sp>
      <p:sp>
        <p:nvSpPr>
          <p:cNvPr id="8" name="TextBox 7">
            <a:extLst>
              <a:ext uri="{FF2B5EF4-FFF2-40B4-BE49-F238E27FC236}">
                <a16:creationId xmlns:a16="http://schemas.microsoft.com/office/drawing/2014/main" id="{9A4A8865-8DA4-46C7-9712-A1B47AA77843}"/>
              </a:ext>
            </a:extLst>
          </p:cNvPr>
          <p:cNvSpPr txBox="1"/>
          <p:nvPr/>
        </p:nvSpPr>
        <p:spPr>
          <a:xfrm>
            <a:off x="1582340" y="1581631"/>
            <a:ext cx="8601075" cy="3416320"/>
          </a:xfrm>
          <a:prstGeom prst="rect">
            <a:avLst/>
          </a:prstGeom>
          <a:noFill/>
        </p:spPr>
        <p:txBody>
          <a:bodyPr wrap="square" rtlCol="0">
            <a:spAutoFit/>
          </a:bodyPr>
          <a:lstStyle/>
          <a:p>
            <a:pPr marL="342900" indent="-342900">
              <a:buFont typeface="Arial" panose="020B0604020202020204" pitchFamily="34" charset="0"/>
              <a:buChar char="•"/>
            </a:pPr>
            <a:r>
              <a:rPr lang="en-AU" sz="2400" dirty="0"/>
              <a:t>New South Wales School of Languages</a:t>
            </a:r>
          </a:p>
          <a:p>
            <a:endParaRPr lang="en-AU" sz="2400" dirty="0"/>
          </a:p>
          <a:p>
            <a:pPr marL="342900" indent="-342900">
              <a:buFont typeface="Arial" panose="020B0604020202020204" pitchFamily="34" charset="0"/>
              <a:buChar char="•"/>
            </a:pPr>
            <a:r>
              <a:rPr lang="en-AU" sz="2400" dirty="0"/>
              <a:t>Camden Haven High School </a:t>
            </a:r>
          </a:p>
          <a:p>
            <a:pPr>
              <a:buFont typeface="Courier New" panose="02070309020205020404" pitchFamily="49" charset="0"/>
              <a:buChar char="o"/>
            </a:pPr>
            <a:endParaRPr lang="en-AU" sz="2400" dirty="0"/>
          </a:p>
          <a:p>
            <a:pPr>
              <a:buFont typeface="Courier New" panose="02070309020205020404" pitchFamily="49" charset="0"/>
              <a:buChar char="o"/>
            </a:pPr>
            <a:endParaRPr lang="en-AU" sz="2400" dirty="0"/>
          </a:p>
          <a:p>
            <a:pPr marL="342900" indent="-342900">
              <a:buFont typeface="Arial" panose="020B0604020202020204" pitchFamily="34" charset="0"/>
              <a:buChar char="•"/>
            </a:pPr>
            <a:r>
              <a:rPr lang="en-AU" altLang="en-US" sz="2400" dirty="0"/>
              <a:t>Separate Application process. Upfront Costs per course. </a:t>
            </a:r>
          </a:p>
          <a:p>
            <a:endParaRPr lang="en-AU" altLang="en-US" sz="2400" dirty="0"/>
          </a:p>
          <a:p>
            <a:pPr marL="342900" indent="-342900">
              <a:buFont typeface="Arial" panose="020B0604020202020204" pitchFamily="34" charset="0"/>
              <a:buChar char="•"/>
            </a:pPr>
            <a:r>
              <a:rPr lang="en-AU" altLang="en-US" sz="2400" dirty="0">
                <a:solidFill>
                  <a:srgbClr val="FF0000"/>
                </a:solidFill>
              </a:rPr>
              <a:t>All students still need to select a full package to begin the year</a:t>
            </a:r>
            <a:endParaRPr lang="en-AU" sz="2400" dirty="0">
              <a:solidFill>
                <a:srgbClr val="FF0000"/>
              </a:solidFill>
            </a:endParaRP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370620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7" y="661051"/>
            <a:ext cx="9613223" cy="624776"/>
          </a:xfrm>
        </p:spPr>
        <p:txBody>
          <a:bodyPr>
            <a:noAutofit/>
          </a:bodyPr>
          <a:lstStyle/>
          <a:p>
            <a:r>
              <a:rPr lang="en-AU" sz="4800" b="1" dirty="0">
                <a:latin typeface="Arial Narrow" panose="020B0606020202030204" pitchFamily="34" charset="0"/>
              </a:rPr>
              <a:t>Accelerated Mathematics &amp; Religion</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539686"/>
            <a:ext cx="8601075" cy="3785652"/>
          </a:xfrm>
          <a:prstGeom prst="rect">
            <a:avLst/>
          </a:prstGeom>
          <a:noFill/>
        </p:spPr>
        <p:txBody>
          <a:bodyPr wrap="square" rtlCol="0">
            <a:spAutoFit/>
          </a:bodyPr>
          <a:lstStyle/>
          <a:p>
            <a:pPr marL="342900" indent="-342900">
              <a:buFont typeface="Arial" panose="020B0604020202020204" pitchFamily="34" charset="0"/>
              <a:buChar char="•"/>
            </a:pPr>
            <a:r>
              <a:rPr lang="en-AU" sz="2400" dirty="0"/>
              <a:t>Accelerated Mathematics students will select Mathematics Advanced - Accelerated. Only students that are currently completing Year 11 Mathematics Advanced Course. </a:t>
            </a:r>
          </a:p>
          <a:p>
            <a:endParaRPr lang="en-AU" sz="2400" dirty="0"/>
          </a:p>
          <a:p>
            <a:pPr marL="342900" indent="-342900">
              <a:buFont typeface="Arial" panose="020B0604020202020204" pitchFamily="34" charset="0"/>
              <a:buChar char="•"/>
            </a:pPr>
            <a:r>
              <a:rPr lang="en-AU" sz="2400" dirty="0"/>
              <a:t>Students wishing to choose Accelerated Religion course need to apply separately (information in the handbook).  Must be completing English extension 1 or Mathematics extension 1. </a:t>
            </a:r>
          </a:p>
          <a:p>
            <a:r>
              <a:rPr lang="en-AU" sz="2400" dirty="0"/>
              <a:t>     Select 2 Unit Studies of Religion on your form. Those successful </a:t>
            </a:r>
          </a:p>
          <a:p>
            <a:r>
              <a:rPr lang="en-AU" sz="2400" dirty="0"/>
              <a:t>     will be put into correct class for next year.  </a:t>
            </a:r>
          </a:p>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247695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Life Skills Courses.</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741022"/>
            <a:ext cx="8601075" cy="2677656"/>
          </a:xfrm>
          <a:prstGeom prst="rect">
            <a:avLst/>
          </a:prstGeom>
          <a:noFill/>
        </p:spPr>
        <p:txBody>
          <a:bodyPr wrap="square" rtlCol="0">
            <a:spAutoFit/>
          </a:bodyPr>
          <a:lstStyle/>
          <a:p>
            <a:r>
              <a:rPr lang="en-AU" altLang="en-US" sz="2800" b="1" dirty="0"/>
              <a:t>Life Skills and Learning Support - Mrs Te Moana</a:t>
            </a:r>
          </a:p>
          <a:p>
            <a:r>
              <a:rPr lang="en-AU" altLang="en-US" sz="2800" dirty="0"/>
              <a:t>MacKillop Centre – Learning Support</a:t>
            </a:r>
          </a:p>
          <a:p>
            <a:endParaRPr lang="en-AU" altLang="en-US" sz="2800" dirty="0"/>
          </a:p>
          <a:p>
            <a:endParaRPr lang="en-AU" altLang="en-US" sz="2800" dirty="0"/>
          </a:p>
          <a:p>
            <a:r>
              <a:rPr lang="en-AU" altLang="en-US" sz="2800" dirty="0"/>
              <a:t>Transition process between your current school and SFX</a:t>
            </a:r>
          </a:p>
          <a:p>
            <a:endParaRPr lang="en-AU" sz="28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57924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Choosing Courses Wisely.</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539686"/>
            <a:ext cx="8601075" cy="3477875"/>
          </a:xfrm>
          <a:prstGeom prst="rect">
            <a:avLst/>
          </a:prstGeom>
          <a:noFill/>
        </p:spPr>
        <p:txBody>
          <a:bodyPr wrap="square" rtlCol="0">
            <a:spAutoFit/>
          </a:bodyPr>
          <a:lstStyle/>
          <a:p>
            <a:pPr marL="406908" indent="-342900" fontAlgn="auto">
              <a:spcAft>
                <a:spcPts val="0"/>
              </a:spcAft>
              <a:buFont typeface="Arial" panose="020B0604020202020204" pitchFamily="34" charset="0"/>
              <a:buChar char="•"/>
              <a:defRPr/>
            </a:pPr>
            <a:r>
              <a:rPr lang="en-AU" sz="2000" b="1" dirty="0">
                <a:solidFill>
                  <a:schemeClr val="tx1">
                    <a:lumMod val="75000"/>
                    <a:lumOff val="25000"/>
                  </a:schemeClr>
                </a:solidFill>
              </a:rPr>
              <a:t>ENJOYMENT &amp; Interest.</a:t>
            </a:r>
            <a:r>
              <a:rPr lang="en-AU" sz="2000" dirty="0">
                <a:solidFill>
                  <a:schemeClr val="tx1">
                    <a:lumMod val="75000"/>
                    <a:lumOff val="25000"/>
                  </a:schemeClr>
                </a:solidFill>
              </a:rPr>
              <a:t> - </a:t>
            </a:r>
            <a:r>
              <a:rPr lang="en-AU" sz="2400" dirty="0">
                <a:solidFill>
                  <a:schemeClr val="tx1">
                    <a:lumMod val="75000"/>
                    <a:lumOff val="25000"/>
                  </a:schemeClr>
                </a:solidFill>
              </a:rPr>
              <a:t>Students traditionally do well in subjects that they like.</a:t>
            </a:r>
          </a:p>
          <a:p>
            <a:pPr marL="448056" indent="-384048" fontAlgn="auto">
              <a:spcAft>
                <a:spcPts val="0"/>
              </a:spcAft>
              <a:buFont typeface="Wingdings" pitchFamily="2" charset="2"/>
              <a:buNone/>
              <a:defRPr/>
            </a:pPr>
            <a:endParaRPr lang="en-AU" sz="14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000" b="1" dirty="0">
                <a:solidFill>
                  <a:schemeClr val="tx1">
                    <a:lumMod val="75000"/>
                    <a:lumOff val="25000"/>
                  </a:schemeClr>
                </a:solidFill>
              </a:rPr>
              <a:t>LEVEL </a:t>
            </a:r>
            <a:r>
              <a:rPr lang="en-AU" sz="2000" dirty="0">
                <a:solidFill>
                  <a:schemeClr val="tx1">
                    <a:lumMod val="75000"/>
                    <a:lumOff val="25000"/>
                  </a:schemeClr>
                </a:solidFill>
              </a:rPr>
              <a:t>- </a:t>
            </a:r>
            <a:r>
              <a:rPr lang="en-AU" sz="2400" dirty="0">
                <a:solidFill>
                  <a:schemeClr val="tx1">
                    <a:lumMod val="75000"/>
                    <a:lumOff val="25000"/>
                  </a:schemeClr>
                </a:solidFill>
              </a:rPr>
              <a:t>Choose a level of subject that suits your skills. Avoid subjects that are either too difficult or too easy for you. Speak to your teachers who are in the best position to advise you.</a:t>
            </a:r>
          </a:p>
          <a:p>
            <a:pPr marL="448056" indent="-384048" fontAlgn="auto">
              <a:spcAft>
                <a:spcPts val="0"/>
              </a:spcAft>
              <a:buFont typeface="Wingdings" pitchFamily="2" charset="2"/>
              <a:buNone/>
              <a:defRPr/>
            </a:pPr>
            <a:endParaRPr lang="en-AU" sz="14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000" b="1" dirty="0">
                <a:solidFill>
                  <a:schemeClr val="tx1">
                    <a:lumMod val="75000"/>
                    <a:lumOff val="25000"/>
                  </a:schemeClr>
                </a:solidFill>
              </a:rPr>
              <a:t>CAREER</a:t>
            </a:r>
            <a:r>
              <a:rPr lang="en-AU" sz="2000" dirty="0">
                <a:solidFill>
                  <a:schemeClr val="tx1">
                    <a:lumMod val="75000"/>
                    <a:lumOff val="25000"/>
                  </a:schemeClr>
                </a:solidFill>
              </a:rPr>
              <a:t> - </a:t>
            </a:r>
            <a:r>
              <a:rPr lang="en-AU" sz="2400" dirty="0">
                <a:solidFill>
                  <a:schemeClr val="tx1">
                    <a:lumMod val="75000"/>
                    <a:lumOff val="25000"/>
                  </a:schemeClr>
                </a:solidFill>
              </a:rPr>
              <a:t>Choose subjects that relate to your future direction as far as possible.</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1005142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Choosing Courses Wisely.</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891356"/>
            <a:ext cx="8601075" cy="3785652"/>
          </a:xfrm>
          <a:prstGeom prst="rect">
            <a:avLst/>
          </a:prstGeom>
          <a:noFill/>
        </p:spPr>
        <p:txBody>
          <a:bodyPr wrap="square" rtlCol="0">
            <a:spAutoFit/>
          </a:bodyPr>
          <a:lstStyle/>
          <a:p>
            <a:r>
              <a:rPr lang="en-AU" altLang="en-US" sz="2400" dirty="0">
                <a:solidFill>
                  <a:srgbClr val="FF0000"/>
                </a:solidFill>
              </a:rPr>
              <a:t>Avoid </a:t>
            </a:r>
            <a:r>
              <a:rPr lang="en-AU" altLang="en-US" sz="2400" dirty="0"/>
              <a:t>choosing subjects based upon teacher you believe will be </a:t>
            </a:r>
          </a:p>
          <a:p>
            <a:r>
              <a:rPr lang="en-AU" altLang="en-US" sz="2400" dirty="0"/>
              <a:t>           teaching a course.</a:t>
            </a:r>
          </a:p>
          <a:p>
            <a:endParaRPr lang="en-AU" altLang="en-US" sz="2400" dirty="0"/>
          </a:p>
          <a:p>
            <a:pPr>
              <a:buFont typeface="Wingdings" panose="05000000000000000000" pitchFamily="2" charset="2"/>
              <a:buNone/>
            </a:pPr>
            <a:endParaRPr lang="en-AU" altLang="en-US" sz="2400" dirty="0"/>
          </a:p>
          <a:p>
            <a:r>
              <a:rPr lang="en-AU" altLang="en-US" sz="2400" dirty="0">
                <a:solidFill>
                  <a:srgbClr val="FF0000"/>
                </a:solidFill>
              </a:rPr>
              <a:t>Avoid </a:t>
            </a:r>
            <a:r>
              <a:rPr lang="en-AU" altLang="en-US" sz="2400" dirty="0"/>
              <a:t>choosing subjects based upon the selections of OTHER </a:t>
            </a:r>
          </a:p>
          <a:p>
            <a:r>
              <a:rPr lang="en-AU" altLang="en-US" sz="2400" dirty="0"/>
              <a:t>           STUDENTS.</a:t>
            </a:r>
          </a:p>
          <a:p>
            <a:endParaRPr lang="en-AU" altLang="en-US" sz="2400" dirty="0"/>
          </a:p>
          <a:p>
            <a:pPr>
              <a:buFont typeface="Wingdings" panose="05000000000000000000" pitchFamily="2" charset="2"/>
              <a:buNone/>
            </a:pPr>
            <a:endParaRPr lang="en-AU" altLang="en-US" sz="2400" dirty="0"/>
          </a:p>
          <a:p>
            <a:r>
              <a:rPr lang="en-AU" altLang="en-US" sz="2400" dirty="0">
                <a:solidFill>
                  <a:srgbClr val="FF0000"/>
                </a:solidFill>
              </a:rPr>
              <a:t>Avoid</a:t>
            </a:r>
            <a:r>
              <a:rPr lang="en-AU" altLang="en-US" sz="2400" dirty="0"/>
              <a:t> choosing subjects that you think will ‘SCALE’ well.</a:t>
            </a:r>
          </a:p>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2546180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224761"/>
            <a:ext cx="8326120" cy="624776"/>
          </a:xfrm>
        </p:spPr>
        <p:txBody>
          <a:bodyPr>
            <a:noAutofit/>
          </a:bodyPr>
          <a:lstStyle/>
          <a:p>
            <a:r>
              <a:rPr lang="en-AU" sz="4800" b="1" dirty="0">
                <a:latin typeface="Arial Narrow" panose="020B0606020202030204" pitchFamily="34" charset="0"/>
              </a:rPr>
              <a:t>The Process</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849537"/>
            <a:ext cx="8601075" cy="5755422"/>
          </a:xfrm>
          <a:prstGeom prst="rect">
            <a:avLst/>
          </a:prstGeom>
          <a:noFill/>
        </p:spPr>
        <p:txBody>
          <a:bodyPr wrap="square" rtlCol="0">
            <a:spAutoFit/>
          </a:bodyPr>
          <a:lstStyle/>
          <a:p>
            <a:pPr marL="406908" indent="-342900" fontAlgn="auto">
              <a:spcAft>
                <a:spcPts val="0"/>
              </a:spcAft>
              <a:buFont typeface="Arial" panose="020B0604020202020204" pitchFamily="34" charset="0"/>
              <a:buChar char="•"/>
              <a:defRPr/>
            </a:pPr>
            <a:r>
              <a:rPr lang="en-AU" sz="2400" dirty="0">
                <a:solidFill>
                  <a:schemeClr val="tx1">
                    <a:lumMod val="75000"/>
                    <a:lumOff val="25000"/>
                  </a:schemeClr>
                </a:solidFill>
              </a:rPr>
              <a:t>Term 1 –  Distribution of Curriculum Handbook.</a:t>
            </a:r>
          </a:p>
          <a:p>
            <a:pPr marL="406908" indent="-342900" fontAlgn="auto">
              <a:spcAft>
                <a:spcPts val="0"/>
              </a:spcAft>
              <a:buFont typeface="Arial" panose="020B0604020202020204" pitchFamily="34" charset="0"/>
              <a:buChar char="•"/>
              <a:defRPr/>
            </a:pPr>
            <a:r>
              <a:rPr lang="en-AU" dirty="0">
                <a:solidFill>
                  <a:srgbClr val="E20000"/>
                </a:solidFill>
              </a:rPr>
              <a:t>NB: ONE Change  - Industrial Technology Graphics will not be offered. </a:t>
            </a:r>
          </a:p>
          <a:p>
            <a:pPr marL="64008" fontAlgn="auto">
              <a:spcAft>
                <a:spcPts val="0"/>
              </a:spcAft>
              <a:defRPr/>
            </a:pPr>
            <a:endParaRPr lang="en-AU" sz="2400" dirty="0">
              <a:solidFill>
                <a:schemeClr val="tx1">
                  <a:lumMod val="75000"/>
                  <a:lumOff val="25000"/>
                </a:schemeClr>
              </a:solidFill>
            </a:endParaRPr>
          </a:p>
          <a:p>
            <a:pPr marL="64008" fontAlgn="auto">
              <a:spcAft>
                <a:spcPts val="0"/>
              </a:spcAft>
              <a:defRPr/>
            </a:pPr>
            <a:endParaRPr lang="en-AU" sz="7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400" dirty="0">
                <a:solidFill>
                  <a:srgbClr val="0903FB"/>
                </a:solidFill>
              </a:rPr>
              <a:t>Thursday 16</a:t>
            </a:r>
            <a:r>
              <a:rPr lang="en-AU" sz="2400" baseline="30000" dirty="0">
                <a:solidFill>
                  <a:srgbClr val="0903FB"/>
                </a:solidFill>
              </a:rPr>
              <a:t>th</a:t>
            </a:r>
            <a:r>
              <a:rPr lang="en-AU" sz="2400" dirty="0">
                <a:solidFill>
                  <a:srgbClr val="0903FB"/>
                </a:solidFill>
              </a:rPr>
              <a:t> May  – Course Preference Information Evening. Students to visit individual course presentations</a:t>
            </a:r>
            <a:r>
              <a:rPr lang="en-AU" sz="2400" dirty="0">
                <a:solidFill>
                  <a:schemeClr val="tx1">
                    <a:lumMod val="75000"/>
                    <a:lumOff val="25000"/>
                  </a:schemeClr>
                </a:solidFill>
              </a:rPr>
              <a:t>.</a:t>
            </a:r>
          </a:p>
          <a:p>
            <a:pPr marL="448056" indent="-384048" fontAlgn="auto">
              <a:spcAft>
                <a:spcPts val="0"/>
              </a:spcAft>
              <a:buFont typeface="Wingdings 2"/>
              <a:buChar char=""/>
              <a:defRPr/>
            </a:pPr>
            <a:endParaRPr lang="en-AU" sz="24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400" dirty="0">
                <a:solidFill>
                  <a:schemeClr val="tx1">
                    <a:lumMod val="75000"/>
                    <a:lumOff val="25000"/>
                  </a:schemeClr>
                </a:solidFill>
              </a:rPr>
              <a:t>Friday 17</a:t>
            </a:r>
            <a:r>
              <a:rPr lang="en-AU" sz="2400" baseline="30000" dirty="0">
                <a:solidFill>
                  <a:schemeClr val="tx1">
                    <a:lumMod val="75000"/>
                    <a:lumOff val="25000"/>
                  </a:schemeClr>
                </a:solidFill>
              </a:rPr>
              <a:t>th</a:t>
            </a:r>
            <a:r>
              <a:rPr lang="en-AU" sz="2400" dirty="0">
                <a:solidFill>
                  <a:schemeClr val="tx1">
                    <a:lumMod val="75000"/>
                    <a:lumOff val="25000"/>
                  </a:schemeClr>
                </a:solidFill>
              </a:rPr>
              <a:t> May – Course Preference, online access will be emailed to all Parents</a:t>
            </a:r>
          </a:p>
          <a:p>
            <a:pPr marL="448056" indent="-384048" fontAlgn="auto">
              <a:spcAft>
                <a:spcPts val="0"/>
              </a:spcAft>
              <a:buFont typeface="Wingdings 2"/>
              <a:buChar char=""/>
              <a:defRPr/>
            </a:pPr>
            <a:endParaRPr lang="en-AU" sz="7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400" dirty="0">
                <a:solidFill>
                  <a:schemeClr val="tx1">
                    <a:lumMod val="75000"/>
                    <a:lumOff val="25000"/>
                  </a:schemeClr>
                </a:solidFill>
              </a:rPr>
              <a:t>Friday 24</a:t>
            </a:r>
            <a:r>
              <a:rPr lang="en-AU" sz="2400" baseline="30000" dirty="0">
                <a:solidFill>
                  <a:schemeClr val="tx1">
                    <a:lumMod val="75000"/>
                    <a:lumOff val="25000"/>
                  </a:schemeClr>
                </a:solidFill>
              </a:rPr>
              <a:t>th</a:t>
            </a:r>
            <a:r>
              <a:rPr lang="en-AU" sz="2400" dirty="0">
                <a:solidFill>
                  <a:schemeClr val="tx1">
                    <a:lumMod val="75000"/>
                    <a:lumOff val="25000"/>
                  </a:schemeClr>
                </a:solidFill>
              </a:rPr>
              <a:t>  May -  Online Course Preference and Enrolment applications are due . </a:t>
            </a:r>
          </a:p>
          <a:p>
            <a:pPr marL="64008" fontAlgn="auto">
              <a:spcAft>
                <a:spcPts val="0"/>
              </a:spcAft>
              <a:defRPr/>
            </a:pPr>
            <a:endParaRPr lang="en-AU" sz="2400" dirty="0">
              <a:solidFill>
                <a:schemeClr val="tx1">
                  <a:lumMod val="75000"/>
                  <a:lumOff val="25000"/>
                </a:schemeClr>
              </a:solidFill>
            </a:endParaRPr>
          </a:p>
          <a:p>
            <a:pPr marL="406908" indent="-342900" fontAlgn="auto">
              <a:spcAft>
                <a:spcPts val="0"/>
              </a:spcAft>
              <a:buFont typeface="Arial" panose="020B0604020202020204" pitchFamily="34" charset="0"/>
              <a:buChar char="•"/>
              <a:defRPr/>
            </a:pPr>
            <a:r>
              <a:rPr lang="en-AU" sz="2400" b="1" dirty="0">
                <a:solidFill>
                  <a:schemeClr val="tx1">
                    <a:lumMod val="75000"/>
                    <a:lumOff val="25000"/>
                  </a:schemeClr>
                </a:solidFill>
              </a:rPr>
              <a:t>Parent/Student Transition interview</a:t>
            </a:r>
          </a:p>
          <a:p>
            <a:pPr marL="64008">
              <a:defRPr/>
            </a:pPr>
            <a:r>
              <a:rPr lang="en-AU" sz="2400" dirty="0">
                <a:solidFill>
                  <a:schemeClr val="tx1">
                    <a:lumMod val="75000"/>
                    <a:lumOff val="25000"/>
                  </a:schemeClr>
                </a:solidFill>
              </a:rPr>
              <a:t>     Monday 21</a:t>
            </a:r>
            <a:r>
              <a:rPr lang="en-AU" sz="2400" baseline="30000" dirty="0">
                <a:solidFill>
                  <a:schemeClr val="tx1">
                    <a:lumMod val="75000"/>
                    <a:lumOff val="25000"/>
                  </a:schemeClr>
                </a:solidFill>
              </a:rPr>
              <a:t>st</a:t>
            </a:r>
            <a:r>
              <a:rPr lang="en-AU" sz="2400" dirty="0">
                <a:solidFill>
                  <a:schemeClr val="tx1">
                    <a:lumMod val="75000"/>
                    <a:lumOff val="25000"/>
                  </a:schemeClr>
                </a:solidFill>
              </a:rPr>
              <a:t>  Oct – Friday 1</a:t>
            </a:r>
            <a:r>
              <a:rPr lang="en-AU" sz="2400" baseline="30000" dirty="0">
                <a:solidFill>
                  <a:schemeClr val="tx1">
                    <a:lumMod val="75000"/>
                    <a:lumOff val="25000"/>
                  </a:schemeClr>
                </a:solidFill>
              </a:rPr>
              <a:t>st</a:t>
            </a:r>
            <a:r>
              <a:rPr lang="en-AU" sz="2400" dirty="0">
                <a:solidFill>
                  <a:schemeClr val="tx1">
                    <a:lumMod val="75000"/>
                    <a:lumOff val="25000"/>
                  </a:schemeClr>
                </a:solidFill>
              </a:rPr>
              <a:t> November </a:t>
            </a:r>
            <a:r>
              <a:rPr lang="en-AU" sz="2400" dirty="0">
                <a:solidFill>
                  <a:srgbClr val="FF0000"/>
                </a:solidFill>
              </a:rPr>
              <a:t>(Weeks 2 &amp; 3 Term 4.)</a:t>
            </a:r>
          </a:p>
          <a:p>
            <a:pPr marL="64008" indent="0" fontAlgn="auto">
              <a:spcAft>
                <a:spcPts val="0"/>
              </a:spcAft>
              <a:buFont typeface="Calibri" panose="020F0502020204030204" pitchFamily="34" charset="0"/>
              <a:buNone/>
              <a:defRPr/>
            </a:pPr>
            <a:endParaRPr lang="en-AU" sz="2400" b="1" dirty="0">
              <a:solidFill>
                <a:schemeClr val="tx1">
                  <a:lumMod val="75000"/>
                  <a:lumOff val="25000"/>
                </a:schemeClr>
              </a:solidFill>
            </a:endParaRPr>
          </a:p>
          <a:p>
            <a:pPr marL="342900" indent="-342900">
              <a:buFont typeface="Arial" panose="020B0604020202020204" pitchFamily="34" charset="0"/>
              <a:buChar char="•"/>
            </a:pPr>
            <a:r>
              <a:rPr lang="en-AU" sz="2400" dirty="0">
                <a:latin typeface="Arial Narrow" panose="020B0606020202030204" pitchFamily="34" charset="0"/>
              </a:rPr>
              <a:t>Orientation Days – 26</a:t>
            </a:r>
            <a:r>
              <a:rPr lang="en-AU" sz="2400" baseline="30000" dirty="0">
                <a:latin typeface="Arial Narrow" panose="020B0606020202030204" pitchFamily="34" charset="0"/>
              </a:rPr>
              <a:t>th</a:t>
            </a:r>
            <a:r>
              <a:rPr lang="en-AU" sz="2400" dirty="0">
                <a:latin typeface="Arial Narrow" panose="020B0606020202030204" pitchFamily="34" charset="0"/>
              </a:rPr>
              <a:t> November (Pathway) 28</a:t>
            </a:r>
            <a:r>
              <a:rPr lang="en-AU" sz="2400" baseline="30000" dirty="0">
                <a:latin typeface="Arial Narrow" panose="020B0606020202030204" pitchFamily="34" charset="0"/>
              </a:rPr>
              <a:t>th</a:t>
            </a:r>
            <a:r>
              <a:rPr lang="en-AU" sz="2400" dirty="0">
                <a:latin typeface="Arial Narrow" panose="020B0606020202030204" pitchFamily="34" charset="0"/>
              </a:rPr>
              <a:t> Nov (Other)</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Tree>
    <p:extLst>
      <p:ext uri="{BB962C8B-B14F-4D97-AF65-F5344CB8AC3E}">
        <p14:creationId xmlns:p14="http://schemas.microsoft.com/office/powerpoint/2010/main" val="3378825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4A8865-8DA4-46C7-9712-A1B47AA77843}"/>
              </a:ext>
            </a:extLst>
          </p:cNvPr>
          <p:cNvSpPr txBox="1"/>
          <p:nvPr/>
        </p:nvSpPr>
        <p:spPr>
          <a:xfrm>
            <a:off x="1700826" y="176137"/>
            <a:ext cx="8601075" cy="584775"/>
          </a:xfrm>
          <a:prstGeom prst="rect">
            <a:avLst/>
          </a:prstGeom>
          <a:noFill/>
        </p:spPr>
        <p:txBody>
          <a:bodyPr wrap="square" rtlCol="0">
            <a:spAutoFit/>
          </a:bodyPr>
          <a:lstStyle/>
          <a:p>
            <a:pPr algn="ctr"/>
            <a:r>
              <a:rPr lang="en-AU" sz="3200" dirty="0">
                <a:latin typeface="Arial Narrow" panose="020B0606020202030204" pitchFamily="34" charset="0"/>
              </a:rPr>
              <a:t>Important Dates for Enrolment Period. </a:t>
            </a:r>
            <a:r>
              <a:rPr lang="en-AU" sz="3200" dirty="0">
                <a:solidFill>
                  <a:srgbClr val="FF0000"/>
                </a:solidFill>
                <a:latin typeface="Arial Narrow" panose="020B0606020202030204" pitchFamily="34" charset="0"/>
              </a:rPr>
              <a:t>San Clemente</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2" name="TextBox 1">
            <a:extLst>
              <a:ext uri="{FF2B5EF4-FFF2-40B4-BE49-F238E27FC236}">
                <a16:creationId xmlns:a16="http://schemas.microsoft.com/office/drawing/2014/main" id="{D6F9788B-D1CE-19C4-17FA-6BC77857300F}"/>
              </a:ext>
            </a:extLst>
          </p:cNvPr>
          <p:cNvSpPr txBox="1"/>
          <p:nvPr/>
        </p:nvSpPr>
        <p:spPr>
          <a:xfrm>
            <a:off x="2161637" y="1086610"/>
            <a:ext cx="3500582" cy="2585323"/>
          </a:xfrm>
          <a:prstGeom prst="rect">
            <a:avLst/>
          </a:prstGeom>
          <a:noFill/>
        </p:spPr>
        <p:txBody>
          <a:bodyPr wrap="square" rtlCol="0">
            <a:spAutoFit/>
          </a:bodyPr>
          <a:lstStyle/>
          <a:p>
            <a:pPr algn="ctr"/>
            <a:r>
              <a:rPr lang="en-AU" b="1" dirty="0"/>
              <a:t>Enrolment Process</a:t>
            </a:r>
          </a:p>
          <a:p>
            <a:endParaRPr lang="en-AU" dirty="0"/>
          </a:p>
          <a:p>
            <a:r>
              <a:rPr lang="en-AU" dirty="0"/>
              <a:t>Currently open – online process</a:t>
            </a:r>
          </a:p>
          <a:p>
            <a:endParaRPr lang="en-AU" dirty="0"/>
          </a:p>
          <a:p>
            <a:r>
              <a:rPr lang="en-AU" sz="1800" kern="1200" dirty="0">
                <a:solidFill>
                  <a:schemeClr val="dk1"/>
                </a:solidFill>
                <a:effectLst/>
                <a:latin typeface="+mn-lt"/>
                <a:ea typeface="+mn-ea"/>
                <a:cs typeface="+mn-cs"/>
              </a:rPr>
              <a:t>Completed Enrolment Form &amp; Accompanying Documentation</a:t>
            </a:r>
            <a:r>
              <a:rPr lang="en-AU" sz="1800" b="1" kern="1200" dirty="0">
                <a:solidFill>
                  <a:schemeClr val="dk1"/>
                </a:solidFill>
                <a:effectLst/>
                <a:latin typeface="+mn-lt"/>
                <a:ea typeface="+mn-ea"/>
                <a:cs typeface="+mn-cs"/>
              </a:rPr>
              <a:t> </a:t>
            </a:r>
            <a:r>
              <a:rPr lang="en-AU" sz="1800" kern="1200" dirty="0">
                <a:solidFill>
                  <a:schemeClr val="dk1"/>
                </a:solidFill>
                <a:effectLst/>
                <a:latin typeface="+mn-lt"/>
                <a:ea typeface="+mn-ea"/>
                <a:cs typeface="+mn-cs"/>
              </a:rPr>
              <a:t>due back to the College</a:t>
            </a:r>
          </a:p>
          <a:p>
            <a:endParaRPr lang="en-AU" dirty="0">
              <a:solidFill>
                <a:schemeClr val="dk1"/>
              </a:solidFill>
            </a:endParaRPr>
          </a:p>
          <a:p>
            <a:r>
              <a:rPr lang="en-AU" dirty="0">
                <a:solidFill>
                  <a:schemeClr val="dk1"/>
                </a:solidFill>
              </a:rPr>
              <a:t>Closes Friday 24</a:t>
            </a:r>
            <a:r>
              <a:rPr lang="en-AU" baseline="30000" dirty="0">
                <a:solidFill>
                  <a:schemeClr val="dk1"/>
                </a:solidFill>
              </a:rPr>
              <a:t>th</a:t>
            </a:r>
            <a:r>
              <a:rPr lang="en-AU" dirty="0">
                <a:solidFill>
                  <a:schemeClr val="dk1"/>
                </a:solidFill>
              </a:rPr>
              <a:t> May.</a:t>
            </a:r>
            <a:endParaRPr lang="en-AU" dirty="0"/>
          </a:p>
        </p:txBody>
      </p:sp>
      <p:sp>
        <p:nvSpPr>
          <p:cNvPr id="3" name="TextBox 2">
            <a:extLst>
              <a:ext uri="{FF2B5EF4-FFF2-40B4-BE49-F238E27FC236}">
                <a16:creationId xmlns:a16="http://schemas.microsoft.com/office/drawing/2014/main" id="{98E3B59B-2288-DCCD-17A0-6AD83342383F}"/>
              </a:ext>
            </a:extLst>
          </p:cNvPr>
          <p:cNvSpPr txBox="1"/>
          <p:nvPr/>
        </p:nvSpPr>
        <p:spPr>
          <a:xfrm>
            <a:off x="6563859" y="1062439"/>
            <a:ext cx="3500582" cy="2585323"/>
          </a:xfrm>
          <a:prstGeom prst="rect">
            <a:avLst/>
          </a:prstGeom>
          <a:noFill/>
        </p:spPr>
        <p:txBody>
          <a:bodyPr wrap="square" rtlCol="0">
            <a:spAutoFit/>
          </a:bodyPr>
          <a:lstStyle/>
          <a:p>
            <a:pPr algn="ctr"/>
            <a:r>
              <a:rPr lang="en-AU" b="1" dirty="0"/>
              <a:t>Online Course Preference entry.</a:t>
            </a:r>
          </a:p>
          <a:p>
            <a:endParaRPr lang="en-AU" dirty="0"/>
          </a:p>
          <a:p>
            <a:r>
              <a:rPr lang="en-AU" dirty="0"/>
              <a:t>Email sent tomorrow all students tomorrow for online </a:t>
            </a:r>
            <a:r>
              <a:rPr lang="en-AU" dirty="0" err="1"/>
              <a:t>slections</a:t>
            </a:r>
            <a:r>
              <a:rPr lang="en-AU" dirty="0">
                <a:solidFill>
                  <a:srgbClr val="FF0000"/>
                </a:solidFill>
              </a:rPr>
              <a:t>.</a:t>
            </a:r>
          </a:p>
          <a:p>
            <a:endParaRPr lang="en-AU" dirty="0"/>
          </a:p>
          <a:p>
            <a:endParaRPr lang="en-AU" dirty="0"/>
          </a:p>
          <a:p>
            <a:endParaRPr lang="en-AU" dirty="0"/>
          </a:p>
          <a:p>
            <a:endParaRPr lang="en-AU" dirty="0"/>
          </a:p>
          <a:p>
            <a:r>
              <a:rPr lang="en-AU" dirty="0"/>
              <a:t>Closes Friday 24</a:t>
            </a:r>
            <a:r>
              <a:rPr lang="en-AU" baseline="30000" dirty="0"/>
              <a:t>th</a:t>
            </a:r>
            <a:r>
              <a:rPr lang="en-AU" dirty="0"/>
              <a:t> May.</a:t>
            </a:r>
          </a:p>
        </p:txBody>
      </p:sp>
      <p:sp>
        <p:nvSpPr>
          <p:cNvPr id="7" name="TextBox 6">
            <a:extLst>
              <a:ext uri="{FF2B5EF4-FFF2-40B4-BE49-F238E27FC236}">
                <a16:creationId xmlns:a16="http://schemas.microsoft.com/office/drawing/2014/main" id="{5490FDFB-E2CB-BEC0-4004-8719482215F7}"/>
              </a:ext>
            </a:extLst>
          </p:cNvPr>
          <p:cNvSpPr txBox="1"/>
          <p:nvPr/>
        </p:nvSpPr>
        <p:spPr>
          <a:xfrm>
            <a:off x="2586046" y="4461550"/>
            <a:ext cx="7198124" cy="2031325"/>
          </a:xfrm>
          <a:prstGeom prst="rect">
            <a:avLst/>
          </a:prstGeom>
          <a:noFill/>
        </p:spPr>
        <p:txBody>
          <a:bodyPr wrap="none" rtlCol="0">
            <a:spAutoFit/>
          </a:bodyPr>
          <a:lstStyle/>
          <a:p>
            <a:pPr algn="ctr"/>
            <a:r>
              <a:rPr lang="en-AU" dirty="0"/>
              <a:t>Course Lines and offerings determination – College</a:t>
            </a:r>
          </a:p>
          <a:p>
            <a:endParaRPr lang="en-AU" dirty="0"/>
          </a:p>
          <a:p>
            <a:r>
              <a:rPr lang="en-AU" dirty="0"/>
              <a:t>Friday 7</a:t>
            </a:r>
            <a:r>
              <a:rPr lang="en-AU" baseline="30000" dirty="0"/>
              <a:t>th</a:t>
            </a:r>
            <a:r>
              <a:rPr lang="en-AU" dirty="0"/>
              <a:t> June – Offers made to students and Course Offerings Confirmed. </a:t>
            </a:r>
          </a:p>
          <a:p>
            <a:endParaRPr lang="en-AU" dirty="0"/>
          </a:p>
          <a:p>
            <a:r>
              <a:rPr lang="en-AU" dirty="0"/>
              <a:t>Friday 21</a:t>
            </a:r>
            <a:r>
              <a:rPr lang="en-AU" baseline="30000" dirty="0"/>
              <a:t>st</a:t>
            </a:r>
            <a:r>
              <a:rPr lang="en-AU" dirty="0"/>
              <a:t> June – Acceptance of Offers. </a:t>
            </a:r>
            <a:r>
              <a:rPr lang="en-AU" dirty="0">
                <a:solidFill>
                  <a:schemeClr val="bg1">
                    <a:lumMod val="50000"/>
                  </a:schemeClr>
                </a:solidFill>
              </a:rPr>
              <a:t>$100 Non-Refundable enrolment </a:t>
            </a:r>
          </a:p>
          <a:p>
            <a:r>
              <a:rPr lang="en-AU" dirty="0">
                <a:solidFill>
                  <a:schemeClr val="bg1">
                    <a:lumMod val="50000"/>
                  </a:schemeClr>
                </a:solidFill>
              </a:rPr>
              <a:t>                                                                       fee to secure position</a:t>
            </a:r>
          </a:p>
          <a:p>
            <a:endParaRPr lang="en-AU" dirty="0"/>
          </a:p>
        </p:txBody>
      </p:sp>
    </p:spTree>
    <p:extLst>
      <p:ext uri="{BB962C8B-B14F-4D97-AF65-F5344CB8AC3E}">
        <p14:creationId xmlns:p14="http://schemas.microsoft.com/office/powerpoint/2010/main" val="144962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4A8865-8DA4-46C7-9712-A1B47AA77843}"/>
              </a:ext>
            </a:extLst>
          </p:cNvPr>
          <p:cNvSpPr txBox="1"/>
          <p:nvPr/>
        </p:nvSpPr>
        <p:spPr>
          <a:xfrm>
            <a:off x="653862" y="176137"/>
            <a:ext cx="10310229" cy="584775"/>
          </a:xfrm>
          <a:prstGeom prst="rect">
            <a:avLst/>
          </a:prstGeom>
          <a:noFill/>
        </p:spPr>
        <p:txBody>
          <a:bodyPr wrap="square" rtlCol="0">
            <a:spAutoFit/>
          </a:bodyPr>
          <a:lstStyle/>
          <a:p>
            <a:pPr algn="ctr"/>
            <a:r>
              <a:rPr lang="en-AU" sz="3200" dirty="0">
                <a:latin typeface="Arial Narrow" panose="020B0606020202030204" pitchFamily="34" charset="0"/>
              </a:rPr>
              <a:t>Important Dates for Enrolment Period. </a:t>
            </a:r>
            <a:r>
              <a:rPr lang="en-AU" sz="3200" dirty="0">
                <a:solidFill>
                  <a:srgbClr val="FF0000"/>
                </a:solidFill>
                <a:latin typeface="Arial Narrow" panose="020B0606020202030204" pitchFamily="34" charset="0"/>
              </a:rPr>
              <a:t>St Pius (Trinity)</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2" name="TextBox 1">
            <a:extLst>
              <a:ext uri="{FF2B5EF4-FFF2-40B4-BE49-F238E27FC236}">
                <a16:creationId xmlns:a16="http://schemas.microsoft.com/office/drawing/2014/main" id="{D6F9788B-D1CE-19C4-17FA-6BC77857300F}"/>
              </a:ext>
            </a:extLst>
          </p:cNvPr>
          <p:cNvSpPr txBox="1"/>
          <p:nvPr/>
        </p:nvSpPr>
        <p:spPr>
          <a:xfrm>
            <a:off x="1865545" y="932476"/>
            <a:ext cx="3500582" cy="3139321"/>
          </a:xfrm>
          <a:prstGeom prst="rect">
            <a:avLst/>
          </a:prstGeom>
          <a:noFill/>
        </p:spPr>
        <p:txBody>
          <a:bodyPr wrap="square" rtlCol="0">
            <a:spAutoFit/>
          </a:bodyPr>
          <a:lstStyle/>
          <a:p>
            <a:pPr algn="ctr"/>
            <a:r>
              <a:rPr lang="en-AU" b="1" dirty="0"/>
              <a:t>Enrolment Process</a:t>
            </a:r>
          </a:p>
          <a:p>
            <a:endParaRPr lang="en-AU" dirty="0"/>
          </a:p>
          <a:p>
            <a:r>
              <a:rPr lang="en-AU" dirty="0"/>
              <a:t>Currently open – online process</a:t>
            </a:r>
          </a:p>
          <a:p>
            <a:endParaRPr lang="en-AU" dirty="0"/>
          </a:p>
          <a:p>
            <a:endParaRPr lang="en-AU" dirty="0"/>
          </a:p>
          <a:p>
            <a:r>
              <a:rPr lang="en-AU" sz="1800" kern="1200" dirty="0">
                <a:solidFill>
                  <a:schemeClr val="dk1"/>
                </a:solidFill>
                <a:effectLst/>
                <a:latin typeface="+mn-lt"/>
                <a:ea typeface="+mn-ea"/>
                <a:cs typeface="+mn-cs"/>
              </a:rPr>
              <a:t>Completed Enrolment Form &amp; Accompanying Documentation</a:t>
            </a:r>
            <a:r>
              <a:rPr lang="en-AU" sz="1800" b="1" kern="1200" dirty="0">
                <a:solidFill>
                  <a:schemeClr val="dk1"/>
                </a:solidFill>
                <a:effectLst/>
                <a:latin typeface="+mn-lt"/>
                <a:ea typeface="+mn-ea"/>
                <a:cs typeface="+mn-cs"/>
              </a:rPr>
              <a:t> </a:t>
            </a:r>
            <a:r>
              <a:rPr lang="en-AU" sz="1800" kern="1200" dirty="0">
                <a:solidFill>
                  <a:schemeClr val="dk1"/>
                </a:solidFill>
                <a:effectLst/>
                <a:latin typeface="+mn-lt"/>
                <a:ea typeface="+mn-ea"/>
                <a:cs typeface="+mn-cs"/>
              </a:rPr>
              <a:t>due back to the College</a:t>
            </a:r>
          </a:p>
          <a:p>
            <a:endParaRPr lang="en-AU" dirty="0">
              <a:solidFill>
                <a:schemeClr val="dk1"/>
              </a:solidFill>
            </a:endParaRPr>
          </a:p>
          <a:p>
            <a:endParaRPr lang="en-AU" sz="1800" kern="1200" dirty="0">
              <a:solidFill>
                <a:schemeClr val="dk1"/>
              </a:solidFill>
              <a:effectLst/>
              <a:latin typeface="+mn-lt"/>
              <a:ea typeface="+mn-ea"/>
              <a:cs typeface="+mn-cs"/>
            </a:endParaRPr>
          </a:p>
          <a:p>
            <a:r>
              <a:rPr lang="en-AU" dirty="0">
                <a:solidFill>
                  <a:schemeClr val="dk1"/>
                </a:solidFill>
              </a:rPr>
              <a:t>Closes Friday 24</a:t>
            </a:r>
            <a:r>
              <a:rPr lang="en-AU" baseline="30000" dirty="0">
                <a:solidFill>
                  <a:schemeClr val="dk1"/>
                </a:solidFill>
              </a:rPr>
              <a:t>th</a:t>
            </a:r>
            <a:r>
              <a:rPr lang="en-AU" dirty="0">
                <a:solidFill>
                  <a:schemeClr val="dk1"/>
                </a:solidFill>
              </a:rPr>
              <a:t> May.</a:t>
            </a:r>
            <a:endParaRPr lang="en-AU" dirty="0"/>
          </a:p>
        </p:txBody>
      </p:sp>
      <p:sp>
        <p:nvSpPr>
          <p:cNvPr id="3" name="TextBox 2">
            <a:extLst>
              <a:ext uri="{FF2B5EF4-FFF2-40B4-BE49-F238E27FC236}">
                <a16:creationId xmlns:a16="http://schemas.microsoft.com/office/drawing/2014/main" id="{98E3B59B-2288-DCCD-17A0-6AD83342383F}"/>
              </a:ext>
            </a:extLst>
          </p:cNvPr>
          <p:cNvSpPr txBox="1"/>
          <p:nvPr/>
        </p:nvSpPr>
        <p:spPr>
          <a:xfrm>
            <a:off x="6311310" y="897622"/>
            <a:ext cx="3842884" cy="3970318"/>
          </a:xfrm>
          <a:prstGeom prst="rect">
            <a:avLst/>
          </a:prstGeom>
          <a:noFill/>
        </p:spPr>
        <p:txBody>
          <a:bodyPr wrap="square" rtlCol="0">
            <a:spAutoFit/>
          </a:bodyPr>
          <a:lstStyle/>
          <a:p>
            <a:pPr algn="ctr"/>
            <a:r>
              <a:rPr lang="en-AU" b="1" dirty="0"/>
              <a:t>Online Course Preference entry.</a:t>
            </a:r>
          </a:p>
          <a:p>
            <a:endParaRPr lang="en-AU" dirty="0"/>
          </a:p>
          <a:p>
            <a:r>
              <a:rPr lang="en-AU" dirty="0"/>
              <a:t>Email sent tomorrow to those that have </a:t>
            </a:r>
          </a:p>
          <a:p>
            <a:pPr marL="342900" indent="-342900">
              <a:buAutoNum type="arabicPeriod"/>
            </a:pPr>
            <a:r>
              <a:rPr lang="en-AU" dirty="0"/>
              <a:t>submitted enrolment application.</a:t>
            </a:r>
          </a:p>
          <a:p>
            <a:pPr marL="342900" indent="-342900">
              <a:buAutoNum type="arabicPeriod"/>
            </a:pPr>
            <a:r>
              <a:rPr lang="en-AU" dirty="0"/>
              <a:t>Have indicated through the CSO survey they intend to come to SFX or indicated undecided.  </a:t>
            </a:r>
          </a:p>
          <a:p>
            <a:endParaRPr lang="en-AU" dirty="0"/>
          </a:p>
          <a:p>
            <a:r>
              <a:rPr lang="en-AU" dirty="0"/>
              <a:t>As applications are received over the next week then you will be added to Course Selection Process. </a:t>
            </a:r>
          </a:p>
          <a:p>
            <a:endParaRPr lang="en-AU" dirty="0"/>
          </a:p>
          <a:p>
            <a:r>
              <a:rPr lang="en-AU" dirty="0"/>
              <a:t>Closes Friday 24</a:t>
            </a:r>
            <a:r>
              <a:rPr lang="en-AU" baseline="30000" dirty="0"/>
              <a:t>th</a:t>
            </a:r>
            <a:r>
              <a:rPr lang="en-AU" dirty="0"/>
              <a:t> May.</a:t>
            </a:r>
          </a:p>
        </p:txBody>
      </p:sp>
      <p:sp>
        <p:nvSpPr>
          <p:cNvPr id="7" name="TextBox 6">
            <a:extLst>
              <a:ext uri="{FF2B5EF4-FFF2-40B4-BE49-F238E27FC236}">
                <a16:creationId xmlns:a16="http://schemas.microsoft.com/office/drawing/2014/main" id="{5490FDFB-E2CB-BEC0-4004-8719482215F7}"/>
              </a:ext>
            </a:extLst>
          </p:cNvPr>
          <p:cNvSpPr txBox="1"/>
          <p:nvPr/>
        </p:nvSpPr>
        <p:spPr>
          <a:xfrm>
            <a:off x="2420583" y="5004650"/>
            <a:ext cx="7198124" cy="2031325"/>
          </a:xfrm>
          <a:prstGeom prst="rect">
            <a:avLst/>
          </a:prstGeom>
          <a:noFill/>
        </p:spPr>
        <p:txBody>
          <a:bodyPr wrap="none" rtlCol="0">
            <a:spAutoFit/>
          </a:bodyPr>
          <a:lstStyle/>
          <a:p>
            <a:pPr algn="ctr"/>
            <a:r>
              <a:rPr lang="en-AU" dirty="0"/>
              <a:t>Course Lines and offerings determination – College</a:t>
            </a:r>
          </a:p>
          <a:p>
            <a:endParaRPr lang="en-AU" dirty="0"/>
          </a:p>
          <a:p>
            <a:r>
              <a:rPr lang="en-AU" dirty="0"/>
              <a:t>Friday 7</a:t>
            </a:r>
            <a:r>
              <a:rPr lang="en-AU" baseline="30000" dirty="0"/>
              <a:t>th</a:t>
            </a:r>
            <a:r>
              <a:rPr lang="en-AU" dirty="0"/>
              <a:t> June – Offers made to students and Course Offerings Confirmed. </a:t>
            </a:r>
          </a:p>
          <a:p>
            <a:endParaRPr lang="en-AU" dirty="0"/>
          </a:p>
          <a:p>
            <a:r>
              <a:rPr lang="en-AU" dirty="0"/>
              <a:t>Friday 21</a:t>
            </a:r>
            <a:r>
              <a:rPr lang="en-AU" baseline="30000" dirty="0"/>
              <a:t>st</a:t>
            </a:r>
            <a:r>
              <a:rPr lang="en-AU" dirty="0"/>
              <a:t> June – Acceptance of Offers. </a:t>
            </a:r>
            <a:r>
              <a:rPr lang="en-AU" dirty="0">
                <a:solidFill>
                  <a:schemeClr val="bg1">
                    <a:lumMod val="50000"/>
                  </a:schemeClr>
                </a:solidFill>
              </a:rPr>
              <a:t>$100 Non-Refundable enrolment </a:t>
            </a:r>
          </a:p>
          <a:p>
            <a:r>
              <a:rPr lang="en-AU" dirty="0">
                <a:solidFill>
                  <a:schemeClr val="bg1">
                    <a:lumMod val="50000"/>
                  </a:schemeClr>
                </a:solidFill>
              </a:rPr>
              <a:t>                                                                       fee to secure position</a:t>
            </a:r>
          </a:p>
          <a:p>
            <a:endParaRPr lang="en-AU" dirty="0"/>
          </a:p>
        </p:txBody>
      </p:sp>
    </p:spTree>
    <p:extLst>
      <p:ext uri="{BB962C8B-B14F-4D97-AF65-F5344CB8AC3E}">
        <p14:creationId xmlns:p14="http://schemas.microsoft.com/office/powerpoint/2010/main" val="24466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0403328" y="857250"/>
            <a:ext cx="253957" cy="51435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0156272" y="857250"/>
            <a:ext cx="101799" cy="51435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0258071" y="857250"/>
            <a:ext cx="145256" cy="51435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white"/>
              </a:solidFill>
              <a:latin typeface="Calibri" panose="020F0502020204030204"/>
            </a:endParaRPr>
          </a:p>
        </p:txBody>
      </p:sp>
      <p:pic>
        <p:nvPicPr>
          <p:cNvPr id="13" name="Picture 12" descr="A picture containing indoor, sitting, shelf, book&#10;&#10;Description automatically generated">
            <a:extLst>
              <a:ext uri="{FF2B5EF4-FFF2-40B4-BE49-F238E27FC236}">
                <a16:creationId xmlns:a16="http://schemas.microsoft.com/office/drawing/2014/main" id="{FCC56474-6E1A-422B-9170-6FF250A34A7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950" b="2050"/>
          <a:stretch/>
        </p:blipFill>
        <p:spPr>
          <a:xfrm>
            <a:off x="1682181" y="1066088"/>
            <a:ext cx="8401462" cy="4725824"/>
          </a:xfrm>
          <a:prstGeom prst="rect">
            <a:avLst/>
          </a:prstGeom>
          <a:solidFill>
            <a:schemeClr val="accent2"/>
          </a:solidFill>
          <a:effectLst>
            <a:softEdge rad="139700"/>
          </a:effectLst>
        </p:spPr>
      </p:pic>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3819" y="4943515"/>
            <a:ext cx="907269" cy="994172"/>
          </a:xfrm>
          <a:prstGeom prst="rect">
            <a:avLst/>
          </a:prstGeom>
        </p:spPr>
      </p:pic>
      <p:sp>
        <p:nvSpPr>
          <p:cNvPr id="15" name="TextBox 14"/>
          <p:cNvSpPr txBox="1"/>
          <p:nvPr/>
        </p:nvSpPr>
        <p:spPr>
          <a:xfrm>
            <a:off x="4972783" y="2235445"/>
            <a:ext cx="1648558" cy="1546577"/>
          </a:xfrm>
          <a:prstGeom prst="rect">
            <a:avLst/>
          </a:prstGeom>
          <a:solidFill>
            <a:schemeClr val="tx1"/>
          </a:solidFill>
        </p:spPr>
        <p:txBody>
          <a:bodyPr wrap="square" rtlCol="0">
            <a:spAutoFit/>
          </a:bodyPr>
          <a:lstStyle/>
          <a:p>
            <a:pPr defTabSz="685800"/>
            <a:endParaRPr lang="en-AU" sz="2700">
              <a:solidFill>
                <a:prstClr val="white"/>
              </a:solidFill>
              <a:latin typeface="Calibri" panose="020F0502020204030204"/>
              <a:ea typeface="ＭＳ Ｐゴシック" panose="020B0600070205080204" pitchFamily="34" charset="-128"/>
            </a:endParaRPr>
          </a:p>
          <a:p>
            <a:pPr defTabSz="685800"/>
            <a:endParaRPr lang="en-AU" sz="2700">
              <a:solidFill>
                <a:prstClr val="white"/>
              </a:solidFill>
              <a:latin typeface="Calibri" panose="020F0502020204030204"/>
              <a:ea typeface="ＭＳ Ｐゴシック" panose="020B0600070205080204" pitchFamily="34" charset="-128"/>
            </a:endParaRPr>
          </a:p>
          <a:p>
            <a:pPr defTabSz="685800"/>
            <a:r>
              <a:rPr lang="en-AU" sz="2700">
                <a:solidFill>
                  <a:prstClr val="white"/>
                </a:solidFill>
                <a:latin typeface="Calibri" panose="020F0502020204030204"/>
                <a:ea typeface="ＭＳ Ｐゴシック" panose="020B0600070205080204" pitchFamily="34" charset="-128"/>
              </a:rPr>
              <a:t>    Prayer</a:t>
            </a:r>
            <a:endParaRPr lang="en-AU" sz="1350">
              <a:solidFill>
                <a:prstClr val="white"/>
              </a:solidFill>
              <a:latin typeface="Calibri" panose="020F0502020204030204"/>
              <a:ea typeface="ＭＳ Ｐゴシック" panose="020B0600070205080204" pitchFamily="34" charset="-128"/>
            </a:endParaRPr>
          </a:p>
          <a:p>
            <a:pPr defTabSz="685800"/>
            <a:endParaRPr lang="en-AU" sz="1350">
              <a:solidFill>
                <a:prstClr val="white"/>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2795969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4A8865-8DA4-46C7-9712-A1B47AA77843}"/>
              </a:ext>
            </a:extLst>
          </p:cNvPr>
          <p:cNvSpPr txBox="1"/>
          <p:nvPr/>
        </p:nvSpPr>
        <p:spPr>
          <a:xfrm>
            <a:off x="653862" y="176137"/>
            <a:ext cx="10310229" cy="584775"/>
          </a:xfrm>
          <a:prstGeom prst="rect">
            <a:avLst/>
          </a:prstGeom>
          <a:noFill/>
        </p:spPr>
        <p:txBody>
          <a:bodyPr wrap="square" rtlCol="0">
            <a:spAutoFit/>
          </a:bodyPr>
          <a:lstStyle/>
          <a:p>
            <a:pPr algn="ctr"/>
            <a:r>
              <a:rPr lang="en-AU" sz="3200" dirty="0">
                <a:latin typeface="Arial Narrow" panose="020B0606020202030204" pitchFamily="34" charset="0"/>
              </a:rPr>
              <a:t>Important Dates for Enrolment Period. </a:t>
            </a:r>
            <a:r>
              <a:rPr lang="en-AU" sz="3200" dirty="0">
                <a:solidFill>
                  <a:srgbClr val="FF0000"/>
                </a:solidFill>
                <a:latin typeface="Arial Narrow" panose="020B0606020202030204" pitchFamily="34" charset="0"/>
              </a:rPr>
              <a:t>Other Schools</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2" name="TextBox 1">
            <a:extLst>
              <a:ext uri="{FF2B5EF4-FFF2-40B4-BE49-F238E27FC236}">
                <a16:creationId xmlns:a16="http://schemas.microsoft.com/office/drawing/2014/main" id="{D6F9788B-D1CE-19C4-17FA-6BC77857300F}"/>
              </a:ext>
            </a:extLst>
          </p:cNvPr>
          <p:cNvSpPr txBox="1"/>
          <p:nvPr/>
        </p:nvSpPr>
        <p:spPr>
          <a:xfrm>
            <a:off x="1874253" y="871469"/>
            <a:ext cx="3500582" cy="2862322"/>
          </a:xfrm>
          <a:prstGeom prst="rect">
            <a:avLst/>
          </a:prstGeom>
          <a:noFill/>
        </p:spPr>
        <p:txBody>
          <a:bodyPr wrap="square" rtlCol="0">
            <a:spAutoFit/>
          </a:bodyPr>
          <a:lstStyle/>
          <a:p>
            <a:pPr algn="ctr"/>
            <a:r>
              <a:rPr lang="en-AU" b="1" dirty="0"/>
              <a:t>Enrolment Process</a:t>
            </a:r>
          </a:p>
          <a:p>
            <a:endParaRPr lang="en-AU" dirty="0"/>
          </a:p>
          <a:p>
            <a:r>
              <a:rPr lang="en-AU" dirty="0"/>
              <a:t>Currently open – online process</a:t>
            </a:r>
          </a:p>
          <a:p>
            <a:endParaRPr lang="en-AU" dirty="0"/>
          </a:p>
          <a:p>
            <a:r>
              <a:rPr lang="en-AU" sz="1800" kern="1200" dirty="0">
                <a:solidFill>
                  <a:schemeClr val="dk1"/>
                </a:solidFill>
                <a:effectLst/>
                <a:latin typeface="+mn-lt"/>
                <a:ea typeface="+mn-ea"/>
                <a:cs typeface="+mn-cs"/>
              </a:rPr>
              <a:t>Completed Enrolment Form &amp; Accompanying Documentation</a:t>
            </a:r>
            <a:r>
              <a:rPr lang="en-AU" sz="1800" b="1" kern="1200" dirty="0">
                <a:solidFill>
                  <a:schemeClr val="dk1"/>
                </a:solidFill>
                <a:effectLst/>
                <a:latin typeface="+mn-lt"/>
                <a:ea typeface="+mn-ea"/>
                <a:cs typeface="+mn-cs"/>
              </a:rPr>
              <a:t> </a:t>
            </a:r>
            <a:r>
              <a:rPr lang="en-AU" sz="1800" kern="1200" dirty="0">
                <a:solidFill>
                  <a:schemeClr val="dk1"/>
                </a:solidFill>
                <a:effectLst/>
                <a:latin typeface="+mn-lt"/>
                <a:ea typeface="+mn-ea"/>
                <a:cs typeface="+mn-cs"/>
              </a:rPr>
              <a:t>due back to the College</a:t>
            </a:r>
          </a:p>
          <a:p>
            <a:endParaRPr lang="en-AU" dirty="0">
              <a:solidFill>
                <a:schemeClr val="dk1"/>
              </a:solidFill>
            </a:endParaRPr>
          </a:p>
          <a:p>
            <a:endParaRPr lang="en-AU" sz="1800" kern="1200" dirty="0">
              <a:solidFill>
                <a:schemeClr val="dk1"/>
              </a:solidFill>
              <a:effectLst/>
              <a:latin typeface="+mn-lt"/>
              <a:ea typeface="+mn-ea"/>
              <a:cs typeface="+mn-cs"/>
            </a:endParaRPr>
          </a:p>
          <a:p>
            <a:r>
              <a:rPr lang="en-AU" dirty="0">
                <a:solidFill>
                  <a:schemeClr val="dk1"/>
                </a:solidFill>
              </a:rPr>
              <a:t>Closes Friday 24</a:t>
            </a:r>
            <a:r>
              <a:rPr lang="en-AU" baseline="30000" dirty="0">
                <a:solidFill>
                  <a:schemeClr val="dk1"/>
                </a:solidFill>
              </a:rPr>
              <a:t>th</a:t>
            </a:r>
            <a:r>
              <a:rPr lang="en-AU" dirty="0">
                <a:solidFill>
                  <a:schemeClr val="dk1"/>
                </a:solidFill>
              </a:rPr>
              <a:t> May.</a:t>
            </a:r>
            <a:endParaRPr lang="en-AU" dirty="0"/>
          </a:p>
        </p:txBody>
      </p:sp>
      <p:sp>
        <p:nvSpPr>
          <p:cNvPr id="3" name="TextBox 2">
            <a:extLst>
              <a:ext uri="{FF2B5EF4-FFF2-40B4-BE49-F238E27FC236}">
                <a16:creationId xmlns:a16="http://schemas.microsoft.com/office/drawing/2014/main" id="{98E3B59B-2288-DCCD-17A0-6AD83342383F}"/>
              </a:ext>
            </a:extLst>
          </p:cNvPr>
          <p:cNvSpPr txBox="1"/>
          <p:nvPr/>
        </p:nvSpPr>
        <p:spPr>
          <a:xfrm>
            <a:off x="6244081" y="795699"/>
            <a:ext cx="3842884" cy="3139321"/>
          </a:xfrm>
          <a:prstGeom prst="rect">
            <a:avLst/>
          </a:prstGeom>
          <a:noFill/>
        </p:spPr>
        <p:txBody>
          <a:bodyPr wrap="square" rtlCol="0">
            <a:spAutoFit/>
          </a:bodyPr>
          <a:lstStyle/>
          <a:p>
            <a:pPr algn="ctr"/>
            <a:r>
              <a:rPr lang="en-AU" b="1" dirty="0"/>
              <a:t>Online Course Preference entry.</a:t>
            </a:r>
            <a:endParaRPr lang="en-AU" dirty="0"/>
          </a:p>
          <a:p>
            <a:endParaRPr lang="en-AU" dirty="0"/>
          </a:p>
          <a:p>
            <a:r>
              <a:rPr lang="en-AU" dirty="0"/>
              <a:t>Email sent tomorrow to those that have submitted enrolment application.</a:t>
            </a:r>
          </a:p>
          <a:p>
            <a:endParaRPr lang="en-AU" dirty="0"/>
          </a:p>
          <a:p>
            <a:r>
              <a:rPr lang="en-AU" dirty="0"/>
              <a:t>Applications received up to 24</a:t>
            </a:r>
            <a:r>
              <a:rPr lang="en-AU" baseline="30000" dirty="0"/>
              <a:t>th</a:t>
            </a:r>
            <a:r>
              <a:rPr lang="en-AU" dirty="0"/>
              <a:t> May will be added to online Course Preferences process as we receive your application. </a:t>
            </a:r>
          </a:p>
          <a:p>
            <a:endParaRPr lang="en-AU" dirty="0"/>
          </a:p>
          <a:p>
            <a:r>
              <a:rPr lang="en-AU" dirty="0"/>
              <a:t>Closes Friday 24</a:t>
            </a:r>
            <a:r>
              <a:rPr lang="en-AU" baseline="30000" dirty="0"/>
              <a:t>th</a:t>
            </a:r>
            <a:r>
              <a:rPr lang="en-AU" dirty="0"/>
              <a:t> May.</a:t>
            </a:r>
          </a:p>
        </p:txBody>
      </p:sp>
      <p:sp>
        <p:nvSpPr>
          <p:cNvPr id="7" name="TextBox 6">
            <a:extLst>
              <a:ext uri="{FF2B5EF4-FFF2-40B4-BE49-F238E27FC236}">
                <a16:creationId xmlns:a16="http://schemas.microsoft.com/office/drawing/2014/main" id="{5490FDFB-E2CB-BEC0-4004-8719482215F7}"/>
              </a:ext>
            </a:extLst>
          </p:cNvPr>
          <p:cNvSpPr txBox="1"/>
          <p:nvPr/>
        </p:nvSpPr>
        <p:spPr>
          <a:xfrm>
            <a:off x="1600262" y="4043044"/>
            <a:ext cx="8894686" cy="3323987"/>
          </a:xfrm>
          <a:prstGeom prst="rect">
            <a:avLst/>
          </a:prstGeom>
          <a:noFill/>
        </p:spPr>
        <p:txBody>
          <a:bodyPr wrap="square" rtlCol="0">
            <a:spAutoFit/>
          </a:bodyPr>
          <a:lstStyle/>
          <a:p>
            <a:pPr algn="ctr"/>
            <a:r>
              <a:rPr lang="en-AU" dirty="0"/>
              <a:t>Course Lines and offerings determination – College</a:t>
            </a:r>
          </a:p>
          <a:p>
            <a:endParaRPr lang="en-AU"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Ongoing.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500" b="1" kern="1200" dirty="0">
                <a:solidFill>
                  <a:schemeClr val="dk1"/>
                </a:solidFill>
                <a:effectLst/>
                <a:latin typeface="+mn-lt"/>
                <a:ea typeface="+mn-ea"/>
                <a:cs typeface="+mn-cs"/>
              </a:rPr>
              <a:t>Parent / Student Interviews Non-Pathway Students - </a:t>
            </a:r>
            <a:r>
              <a:rPr lang="en-AU" sz="1500" kern="1200" dirty="0">
                <a:solidFill>
                  <a:schemeClr val="dk1"/>
                </a:solidFill>
                <a:effectLst/>
                <a:latin typeface="+mn-lt"/>
                <a:ea typeface="+mn-ea"/>
                <a:cs typeface="+mn-cs"/>
              </a:rPr>
              <a:t>Occurring throughout the term in support of enrolment offerings being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500" dirty="0">
              <a:solidFill>
                <a:schemeClr val="dk1"/>
              </a:solidFill>
            </a:endParaRPr>
          </a:p>
          <a:p>
            <a:pPr>
              <a:defRPr/>
            </a:pPr>
            <a:r>
              <a:rPr lang="en-AU" sz="1500" b="1" kern="1200" dirty="0">
                <a:solidFill>
                  <a:schemeClr val="dk1"/>
                </a:solidFill>
                <a:effectLst/>
                <a:latin typeface="+mn-lt"/>
                <a:ea typeface="+mn-ea"/>
                <a:cs typeface="+mn-cs"/>
              </a:rPr>
              <a:t>Enrolment Offers to non-pathway students - </a:t>
            </a:r>
            <a:r>
              <a:rPr lang="en-AU" sz="1500" kern="1200" dirty="0">
                <a:solidFill>
                  <a:schemeClr val="dk1"/>
                </a:solidFill>
                <a:effectLst/>
                <a:latin typeface="+mn-lt"/>
                <a:ea typeface="+mn-ea"/>
                <a:cs typeface="+mn-cs"/>
              </a:rPr>
              <a:t>Parents will be notified by mail/email regarding successful &amp; unsuccessful placements.</a:t>
            </a:r>
            <a:endParaRPr lang="en-AU" sz="15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500" dirty="0"/>
          </a:p>
          <a:p>
            <a:r>
              <a:rPr lang="en-AU" sz="1500" dirty="0"/>
              <a:t>Acceptance of Offer – </a:t>
            </a:r>
            <a:r>
              <a:rPr lang="en-AU" sz="1500" dirty="0">
                <a:solidFill>
                  <a:schemeClr val="bg1">
                    <a:lumMod val="50000"/>
                  </a:schemeClr>
                </a:solidFill>
              </a:rPr>
              <a:t>$100 Non-Refundable enrolment fee to secure a </a:t>
            </a:r>
          </a:p>
          <a:p>
            <a:r>
              <a:rPr lang="en-AU" sz="1500" dirty="0">
                <a:solidFill>
                  <a:schemeClr val="bg1">
                    <a:lumMod val="50000"/>
                  </a:schemeClr>
                </a:solidFill>
              </a:rPr>
              <a:t>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p>
          <a:p>
            <a:endParaRPr lang="en-AU" dirty="0"/>
          </a:p>
        </p:txBody>
      </p:sp>
    </p:spTree>
    <p:extLst>
      <p:ext uri="{BB962C8B-B14F-4D97-AF65-F5344CB8AC3E}">
        <p14:creationId xmlns:p14="http://schemas.microsoft.com/office/powerpoint/2010/main" val="37554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7" y="661051"/>
            <a:ext cx="9810767" cy="624776"/>
          </a:xfrm>
        </p:spPr>
        <p:txBody>
          <a:bodyPr>
            <a:noAutofit/>
          </a:bodyPr>
          <a:lstStyle/>
          <a:p>
            <a:r>
              <a:rPr lang="en-AU" sz="4800" b="1" dirty="0">
                <a:latin typeface="Arial Narrow" panose="020B0606020202030204" pitchFamily="34" charset="0"/>
              </a:rPr>
              <a:t>How to give your Course Preferences. </a:t>
            </a:r>
          </a:p>
        </p:txBody>
      </p:sp>
      <p:sp>
        <p:nvSpPr>
          <p:cNvPr id="8" name="TextBox 7">
            <a:extLst>
              <a:ext uri="{FF2B5EF4-FFF2-40B4-BE49-F238E27FC236}">
                <a16:creationId xmlns:a16="http://schemas.microsoft.com/office/drawing/2014/main" id="{9A4A8865-8DA4-46C7-9712-A1B47AA77843}"/>
              </a:ext>
            </a:extLst>
          </p:cNvPr>
          <p:cNvSpPr txBox="1"/>
          <p:nvPr/>
        </p:nvSpPr>
        <p:spPr>
          <a:xfrm>
            <a:off x="1562590" y="1539686"/>
            <a:ext cx="8601075" cy="1569660"/>
          </a:xfrm>
          <a:prstGeom prst="rect">
            <a:avLst/>
          </a:prstGeom>
          <a:noFill/>
        </p:spPr>
        <p:txBody>
          <a:bodyPr wrap="square" rtlCol="0">
            <a:spAutoFit/>
          </a:bodyPr>
          <a:lstStyle/>
          <a:p>
            <a:pPr algn="ctr"/>
            <a:r>
              <a:rPr lang="en-AU" altLang="en-US" sz="2400" dirty="0"/>
              <a:t>An Email and</a:t>
            </a:r>
            <a:r>
              <a:rPr lang="en-AU" altLang="en-US" sz="2400" dirty="0">
                <a:solidFill>
                  <a:srgbClr val="FF0000"/>
                </a:solidFill>
              </a:rPr>
              <a:t> </a:t>
            </a:r>
            <a:r>
              <a:rPr lang="en-AU" altLang="en-US" sz="2400" dirty="0"/>
              <a:t>will be sent to those that have submitted an enrolment package on Friday 17</a:t>
            </a:r>
            <a:r>
              <a:rPr lang="en-AU" altLang="en-US" sz="2400" baseline="30000" dirty="0"/>
              <a:t>th</a:t>
            </a:r>
            <a:r>
              <a:rPr lang="en-AU" altLang="en-US" sz="2400" dirty="0"/>
              <a:t> May.</a:t>
            </a:r>
          </a:p>
          <a:p>
            <a:pPr algn="ctr"/>
            <a:endParaRPr lang="en-AU" altLang="en-US" sz="2400" dirty="0"/>
          </a:p>
          <a:p>
            <a:pPr algn="ctr"/>
            <a:r>
              <a:rPr lang="en-AU" altLang="en-US" sz="2400" dirty="0"/>
              <a:t> Subject preferences Opens Online Friday 17</a:t>
            </a:r>
            <a:r>
              <a:rPr lang="en-AU" altLang="en-US" sz="2400" baseline="30000" dirty="0"/>
              <a:t>th</a:t>
            </a:r>
            <a:r>
              <a:rPr lang="en-AU" altLang="en-US" sz="2400" dirty="0"/>
              <a:t> May.</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pic>
        <p:nvPicPr>
          <p:cNvPr id="9" name="Picture 8">
            <a:extLst>
              <a:ext uri="{FF2B5EF4-FFF2-40B4-BE49-F238E27FC236}">
                <a16:creationId xmlns:a16="http://schemas.microsoft.com/office/drawing/2014/main" id="{B0B7397D-9F7B-404F-88D9-8A010B221339}"/>
              </a:ext>
            </a:extLst>
          </p:cNvPr>
          <p:cNvPicPr>
            <a:picLocks noChangeAspect="1"/>
          </p:cNvPicPr>
          <p:nvPr/>
        </p:nvPicPr>
        <p:blipFill>
          <a:blip r:embed="rId4"/>
          <a:stretch>
            <a:fillRect/>
          </a:stretch>
        </p:blipFill>
        <p:spPr>
          <a:xfrm>
            <a:off x="2288382" y="3257390"/>
            <a:ext cx="5772150" cy="1981200"/>
          </a:xfrm>
          <a:prstGeom prst="rect">
            <a:avLst/>
          </a:prstGeom>
          <a:ln w="9525">
            <a:solidFill>
              <a:srgbClr val="FF0000"/>
            </a:solidFill>
          </a:ln>
        </p:spPr>
      </p:pic>
      <p:cxnSp>
        <p:nvCxnSpPr>
          <p:cNvPr id="13" name="Straight Arrow Connector 12">
            <a:extLst>
              <a:ext uri="{FF2B5EF4-FFF2-40B4-BE49-F238E27FC236}">
                <a16:creationId xmlns:a16="http://schemas.microsoft.com/office/drawing/2014/main" id="{61C61C17-A25D-4F58-A60F-5B97C3AD8C82}"/>
              </a:ext>
            </a:extLst>
          </p:cNvPr>
          <p:cNvCxnSpPr>
            <a:cxnSpLocks/>
          </p:cNvCxnSpPr>
          <p:nvPr/>
        </p:nvCxnSpPr>
        <p:spPr>
          <a:xfrm flipH="1">
            <a:off x="4839044" y="3131176"/>
            <a:ext cx="2880320" cy="129614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43CC80A-C855-4BD2-B2DE-7D3C14C873FA}"/>
              </a:ext>
            </a:extLst>
          </p:cNvPr>
          <p:cNvCxnSpPr>
            <a:cxnSpLocks/>
          </p:cNvCxnSpPr>
          <p:nvPr/>
        </p:nvCxnSpPr>
        <p:spPr>
          <a:xfrm flipH="1">
            <a:off x="4974776" y="3892492"/>
            <a:ext cx="3288140" cy="71099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58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661051"/>
            <a:ext cx="8326120" cy="624776"/>
          </a:xfrm>
        </p:spPr>
        <p:txBody>
          <a:bodyPr>
            <a:noAutofit/>
          </a:bodyPr>
          <a:lstStyle/>
          <a:p>
            <a:r>
              <a:rPr lang="en-AU" sz="4800" b="1" dirty="0">
                <a:latin typeface="Arial Narrow" panose="020B0606020202030204" pitchFamily="34" charset="0"/>
              </a:rPr>
              <a:t>Course Preferences - Online</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pic>
        <p:nvPicPr>
          <p:cNvPr id="6" name="Picture 5">
            <a:extLst>
              <a:ext uri="{FF2B5EF4-FFF2-40B4-BE49-F238E27FC236}">
                <a16:creationId xmlns:a16="http://schemas.microsoft.com/office/drawing/2014/main" id="{4306DA12-63BA-6360-AAD3-1592E1974471}"/>
              </a:ext>
            </a:extLst>
          </p:cNvPr>
          <p:cNvPicPr>
            <a:picLocks noChangeAspect="1"/>
          </p:cNvPicPr>
          <p:nvPr/>
        </p:nvPicPr>
        <p:blipFill>
          <a:blip r:embed="rId3"/>
          <a:stretch>
            <a:fillRect/>
          </a:stretch>
        </p:blipFill>
        <p:spPr>
          <a:xfrm>
            <a:off x="957744" y="2248250"/>
            <a:ext cx="9996418" cy="2010299"/>
          </a:xfrm>
          <a:prstGeom prst="rect">
            <a:avLst/>
          </a:prstGeom>
        </p:spPr>
      </p:pic>
    </p:spTree>
    <p:extLst>
      <p:ext uri="{BB962C8B-B14F-4D97-AF65-F5344CB8AC3E}">
        <p14:creationId xmlns:p14="http://schemas.microsoft.com/office/powerpoint/2010/main" val="1765622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52898" y="175583"/>
            <a:ext cx="8326120" cy="624776"/>
          </a:xfrm>
        </p:spPr>
        <p:txBody>
          <a:bodyPr>
            <a:noAutofit/>
          </a:bodyPr>
          <a:lstStyle/>
          <a:p>
            <a:r>
              <a:rPr lang="en-AU" sz="4800" b="1" dirty="0">
                <a:latin typeface="Arial Narrow" panose="020B0606020202030204" pitchFamily="34" charset="0"/>
              </a:rPr>
              <a:t>Course Preferences  - Online</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717309"/>
            <a:ext cx="835866" cy="915930"/>
          </a:xfrm>
          <a:prstGeom prst="rect">
            <a:avLst/>
          </a:prstGeom>
        </p:spPr>
      </p:pic>
      <p:pic>
        <p:nvPicPr>
          <p:cNvPr id="9" name="Picture 8">
            <a:extLst>
              <a:ext uri="{FF2B5EF4-FFF2-40B4-BE49-F238E27FC236}">
                <a16:creationId xmlns:a16="http://schemas.microsoft.com/office/drawing/2014/main" id="{B8B51611-4982-4694-8C33-777AE97074CC}"/>
              </a:ext>
            </a:extLst>
          </p:cNvPr>
          <p:cNvPicPr>
            <a:picLocks noChangeAspect="1"/>
          </p:cNvPicPr>
          <p:nvPr/>
        </p:nvPicPr>
        <p:blipFill>
          <a:blip r:embed="rId3"/>
          <a:stretch>
            <a:fillRect/>
          </a:stretch>
        </p:blipFill>
        <p:spPr>
          <a:xfrm>
            <a:off x="1243982" y="865066"/>
            <a:ext cx="10062836" cy="5378716"/>
          </a:xfrm>
          <a:prstGeom prst="rect">
            <a:avLst/>
          </a:prstGeom>
          <a:ln w="12700">
            <a:solidFill>
              <a:srgbClr val="FF0000"/>
            </a:solidFill>
          </a:ln>
        </p:spPr>
      </p:pic>
      <p:cxnSp>
        <p:nvCxnSpPr>
          <p:cNvPr id="3" name="Straight Arrow Connector 2">
            <a:extLst>
              <a:ext uri="{FF2B5EF4-FFF2-40B4-BE49-F238E27FC236}">
                <a16:creationId xmlns:a16="http://schemas.microsoft.com/office/drawing/2014/main" id="{41D42185-D837-E63C-32A4-AC24B4BD55B9}"/>
              </a:ext>
            </a:extLst>
          </p:cNvPr>
          <p:cNvCxnSpPr>
            <a:cxnSpLocks/>
          </p:cNvCxnSpPr>
          <p:nvPr/>
        </p:nvCxnSpPr>
        <p:spPr>
          <a:xfrm>
            <a:off x="6816437" y="1282443"/>
            <a:ext cx="1781126" cy="29556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BED3E7C-856F-62A5-4A68-D8634B49E8DA}"/>
              </a:ext>
            </a:extLst>
          </p:cNvPr>
          <p:cNvCxnSpPr>
            <a:cxnSpLocks/>
          </p:cNvCxnSpPr>
          <p:nvPr/>
        </p:nvCxnSpPr>
        <p:spPr>
          <a:xfrm flipV="1">
            <a:off x="7546109" y="2575330"/>
            <a:ext cx="1051454" cy="17073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6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4A8865-8DA4-46C7-9712-A1B47AA77843}"/>
              </a:ext>
            </a:extLst>
          </p:cNvPr>
          <p:cNvSpPr txBox="1"/>
          <p:nvPr/>
        </p:nvSpPr>
        <p:spPr>
          <a:xfrm>
            <a:off x="1562590" y="1539686"/>
            <a:ext cx="8601075" cy="461665"/>
          </a:xfrm>
          <a:prstGeom prst="rect">
            <a:avLst/>
          </a:prstGeom>
          <a:noFill/>
        </p:spPr>
        <p:txBody>
          <a:bodyPr wrap="square" rtlCol="0">
            <a:spAutoFit/>
          </a:bodyPr>
          <a:lstStyle/>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pic>
        <p:nvPicPr>
          <p:cNvPr id="3" name="Picture 2">
            <a:extLst>
              <a:ext uri="{FF2B5EF4-FFF2-40B4-BE49-F238E27FC236}">
                <a16:creationId xmlns:a16="http://schemas.microsoft.com/office/drawing/2014/main" id="{D9118FEE-9BD6-09F4-F101-ED346639E1ED}"/>
              </a:ext>
            </a:extLst>
          </p:cNvPr>
          <p:cNvPicPr>
            <a:picLocks noChangeAspect="1"/>
          </p:cNvPicPr>
          <p:nvPr/>
        </p:nvPicPr>
        <p:blipFill>
          <a:blip r:embed="rId3"/>
          <a:stretch>
            <a:fillRect/>
          </a:stretch>
        </p:blipFill>
        <p:spPr>
          <a:xfrm>
            <a:off x="2776537" y="333375"/>
            <a:ext cx="6638925" cy="6191250"/>
          </a:xfrm>
          <a:prstGeom prst="rect">
            <a:avLst/>
          </a:prstGeom>
          <a:ln>
            <a:solidFill>
              <a:srgbClr val="FF0000"/>
            </a:solidFill>
          </a:ln>
        </p:spPr>
      </p:pic>
    </p:spTree>
    <p:extLst>
      <p:ext uri="{BB962C8B-B14F-4D97-AF65-F5344CB8AC3E}">
        <p14:creationId xmlns:p14="http://schemas.microsoft.com/office/powerpoint/2010/main" val="2028060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AF52ACB8-92ED-8CFB-122A-FECE151B242A}"/>
              </a:ext>
            </a:extLst>
          </p:cNvPr>
          <p:cNvSpPr txBox="1"/>
          <p:nvPr/>
        </p:nvSpPr>
        <p:spPr>
          <a:xfrm>
            <a:off x="649173" y="302919"/>
            <a:ext cx="6851106" cy="523220"/>
          </a:xfrm>
          <a:prstGeom prst="rect">
            <a:avLst/>
          </a:prstGeom>
          <a:noFill/>
        </p:spPr>
        <p:txBody>
          <a:bodyPr wrap="none" rtlCol="0">
            <a:spAutoFit/>
          </a:bodyPr>
          <a:lstStyle/>
          <a:p>
            <a:r>
              <a:rPr lang="en-AU" sz="2800" b="1" dirty="0"/>
              <a:t>Where to find this Information/Presentation</a:t>
            </a:r>
            <a:r>
              <a:rPr lang="en-AU" dirty="0"/>
              <a:t>.</a:t>
            </a:r>
          </a:p>
        </p:txBody>
      </p:sp>
      <p:pic>
        <p:nvPicPr>
          <p:cNvPr id="19" name="Picture 18">
            <a:extLst>
              <a:ext uri="{FF2B5EF4-FFF2-40B4-BE49-F238E27FC236}">
                <a16:creationId xmlns:a16="http://schemas.microsoft.com/office/drawing/2014/main" id="{669133BE-C722-996C-62C9-C5EFD82E08EA}"/>
              </a:ext>
            </a:extLst>
          </p:cNvPr>
          <p:cNvPicPr>
            <a:picLocks noChangeAspect="1"/>
          </p:cNvPicPr>
          <p:nvPr/>
        </p:nvPicPr>
        <p:blipFill>
          <a:blip r:embed="rId2"/>
          <a:stretch>
            <a:fillRect/>
          </a:stretch>
        </p:blipFill>
        <p:spPr>
          <a:xfrm>
            <a:off x="703483" y="905041"/>
            <a:ext cx="10228908" cy="5500390"/>
          </a:xfrm>
          <a:prstGeom prst="rect">
            <a:avLst/>
          </a:prstGeom>
        </p:spPr>
      </p:pic>
      <p:cxnSp>
        <p:nvCxnSpPr>
          <p:cNvPr id="14" name="Straight Arrow Connector 13">
            <a:extLst>
              <a:ext uri="{FF2B5EF4-FFF2-40B4-BE49-F238E27FC236}">
                <a16:creationId xmlns:a16="http://schemas.microsoft.com/office/drawing/2014/main" id="{C4DA4AD9-41E3-F5B8-4ED6-07BD9EC32F86}"/>
              </a:ext>
            </a:extLst>
          </p:cNvPr>
          <p:cNvCxnSpPr>
            <a:cxnSpLocks/>
          </p:cNvCxnSpPr>
          <p:nvPr/>
        </p:nvCxnSpPr>
        <p:spPr>
          <a:xfrm flipV="1">
            <a:off x="4074726" y="1977651"/>
            <a:ext cx="1854315" cy="201621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B0D91E-5CD4-B0C4-173C-AF853D4A32DF}"/>
              </a:ext>
            </a:extLst>
          </p:cNvPr>
          <p:cNvCxnSpPr>
            <a:cxnSpLocks/>
          </p:cNvCxnSpPr>
          <p:nvPr/>
        </p:nvCxnSpPr>
        <p:spPr>
          <a:xfrm flipH="1" flipV="1">
            <a:off x="7221020" y="2253006"/>
            <a:ext cx="1555335" cy="17910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23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BE31A6F-AF56-4DB7-85C4-26061496E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722" y="357375"/>
            <a:ext cx="5272556" cy="587347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647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720F-732B-0149-A36C-7267AA4D9EB1}"/>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B284F2EA-6AD8-A5BB-3BB1-7195A87736C7}"/>
              </a:ext>
            </a:extLst>
          </p:cNvPr>
          <p:cNvSpPr>
            <a:spLocks noGrp="1"/>
          </p:cNvSpPr>
          <p:nvPr>
            <p:ph type="subTitle" idx="1"/>
          </p:nvPr>
        </p:nvSpPr>
        <p:spPr/>
        <p:txBody>
          <a:bodyPr/>
          <a:lstStyle/>
          <a:p>
            <a:endParaRPr lang="en-AU"/>
          </a:p>
        </p:txBody>
      </p:sp>
      <p:graphicFrame>
        <p:nvGraphicFramePr>
          <p:cNvPr id="4" name="Object 3">
            <a:extLst>
              <a:ext uri="{FF2B5EF4-FFF2-40B4-BE49-F238E27FC236}">
                <a16:creationId xmlns:a16="http://schemas.microsoft.com/office/drawing/2014/main" id="{3243541F-EDCA-A757-6D04-7C5961BACFF9}"/>
              </a:ext>
            </a:extLst>
          </p:cNvPr>
          <p:cNvGraphicFramePr>
            <a:graphicFrameLocks noChangeAspect="1"/>
          </p:cNvGraphicFramePr>
          <p:nvPr>
            <p:extLst>
              <p:ext uri="{D42A27DB-BD31-4B8C-83A1-F6EECF244321}">
                <p14:modId xmlns:p14="http://schemas.microsoft.com/office/powerpoint/2010/main" val="789099779"/>
              </p:ext>
            </p:extLst>
          </p:nvPr>
        </p:nvGraphicFramePr>
        <p:xfrm>
          <a:off x="293688" y="234950"/>
          <a:ext cx="11479212" cy="6456363"/>
        </p:xfrm>
        <a:graphic>
          <a:graphicData uri="http://schemas.openxmlformats.org/presentationml/2006/ole">
            <mc:AlternateContent xmlns:mc="http://schemas.openxmlformats.org/markup-compatibility/2006">
              <mc:Choice xmlns:v="urn:schemas-microsoft-com:vml" Requires="v">
                <p:oleObj name="Slide" r:id="rId2" imgW="5681766" imgH="3196129" progId="PowerPoint.Slide.12">
                  <p:embed/>
                </p:oleObj>
              </mc:Choice>
              <mc:Fallback>
                <p:oleObj name="Slide" r:id="rId2" imgW="5681766" imgH="3196129" progId="PowerPoint.Slide.12">
                  <p:embed/>
                  <p:pic>
                    <p:nvPicPr>
                      <p:cNvPr id="4" name="Object 3">
                        <a:extLst>
                          <a:ext uri="{FF2B5EF4-FFF2-40B4-BE49-F238E27FC236}">
                            <a16:creationId xmlns:a16="http://schemas.microsoft.com/office/drawing/2014/main" id="{3243541F-EDCA-A757-6D04-7C5961BACFF9}"/>
                          </a:ext>
                        </a:extLst>
                      </p:cNvPr>
                      <p:cNvPicPr/>
                      <p:nvPr/>
                    </p:nvPicPr>
                    <p:blipFill>
                      <a:blip r:embed="rId3"/>
                      <a:stretch>
                        <a:fillRect/>
                      </a:stretch>
                    </p:blipFill>
                    <p:spPr>
                      <a:xfrm>
                        <a:off x="293688" y="234950"/>
                        <a:ext cx="11479212" cy="6456363"/>
                      </a:xfrm>
                      <a:prstGeom prst="rect">
                        <a:avLst/>
                      </a:prstGeom>
                    </p:spPr>
                  </p:pic>
                </p:oleObj>
              </mc:Fallback>
            </mc:AlternateContent>
          </a:graphicData>
        </a:graphic>
      </p:graphicFrame>
    </p:spTree>
    <p:extLst>
      <p:ext uri="{BB962C8B-B14F-4D97-AF65-F5344CB8AC3E}">
        <p14:creationId xmlns:p14="http://schemas.microsoft.com/office/powerpoint/2010/main" val="3398223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2985222" cy="1033825"/>
          </a:xfrm>
        </p:spPr>
        <p:txBody>
          <a:bodyPr/>
          <a:lstStyle/>
          <a:p>
            <a:r>
              <a:rPr lang="en-AU" b="1" dirty="0">
                <a:latin typeface="Arial Narrow" panose="020B0606020202030204" pitchFamily="34" charset="0"/>
              </a:rPr>
              <a:t>Introduction</a:t>
            </a:r>
            <a:endParaRPr lang="en-AU" b="1" dirty="0">
              <a:latin typeface="Arial Narrow"/>
            </a:endParaRPr>
          </a:p>
        </p:txBody>
      </p:sp>
      <p:sp>
        <p:nvSpPr>
          <p:cNvPr id="8" name="TextBox 7">
            <a:extLst>
              <a:ext uri="{FF2B5EF4-FFF2-40B4-BE49-F238E27FC236}">
                <a16:creationId xmlns:a16="http://schemas.microsoft.com/office/drawing/2014/main" id="{9A4A8865-8DA4-46C7-9712-A1B47AA77843}"/>
              </a:ext>
            </a:extLst>
          </p:cNvPr>
          <p:cNvSpPr txBox="1"/>
          <p:nvPr/>
        </p:nvSpPr>
        <p:spPr>
          <a:xfrm>
            <a:off x="838200" y="1697491"/>
            <a:ext cx="9710057" cy="1938992"/>
          </a:xfrm>
          <a:prstGeom prst="rect">
            <a:avLst/>
          </a:prstGeom>
          <a:noFill/>
        </p:spPr>
        <p:txBody>
          <a:bodyPr wrap="square" rtlCol="0" anchor="t">
            <a:spAutoFit/>
          </a:bodyPr>
          <a:lstStyle/>
          <a:p>
            <a:r>
              <a:rPr lang="en-AU" sz="2000" dirty="0">
                <a:latin typeface="Arial Narrow"/>
                <a:cs typeface="Calibri"/>
              </a:rPr>
              <a:t>Every student at SFX  studies a religion course </a:t>
            </a:r>
          </a:p>
          <a:p>
            <a:endParaRPr lang="en-AU" sz="2000" dirty="0">
              <a:latin typeface="Arial Narrow"/>
              <a:cs typeface="Calibri"/>
            </a:endParaRPr>
          </a:p>
          <a:p>
            <a:pPr marL="342900" indent="-342900">
              <a:buFontTx/>
              <a:buChar char="-"/>
            </a:pPr>
            <a:r>
              <a:rPr lang="en-AU" sz="2000" dirty="0">
                <a:latin typeface="Arial Narrow"/>
                <a:cs typeface="Calibri"/>
              </a:rPr>
              <a:t>1 Unit Studies of Religion </a:t>
            </a:r>
          </a:p>
          <a:p>
            <a:r>
              <a:rPr lang="en-AU" sz="2000" dirty="0">
                <a:latin typeface="Arial Narrow"/>
                <a:cs typeface="Calibri"/>
              </a:rPr>
              <a:t>-     2 Unit Studies of Religion</a:t>
            </a:r>
          </a:p>
          <a:p>
            <a:r>
              <a:rPr lang="en-AU" sz="2000" dirty="0">
                <a:latin typeface="Arial Narrow"/>
                <a:cs typeface="Calibri"/>
              </a:rPr>
              <a:t>-     1 Unit Accelerated Religion</a:t>
            </a:r>
          </a:p>
          <a:p>
            <a:r>
              <a:rPr lang="en-AU" sz="2000" dirty="0">
                <a:latin typeface="Arial Narrow"/>
                <a:cs typeface="Calibri"/>
              </a:rPr>
              <a:t>-     Studies of Catholic Thought  </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2563" y="5824176"/>
            <a:ext cx="943455" cy="1033824"/>
          </a:xfrm>
          <a:prstGeom prst="rect">
            <a:avLst/>
          </a:prstGeom>
        </p:spPr>
      </p:pic>
      <p:pic>
        <p:nvPicPr>
          <p:cNvPr id="9" name="Picture 8" descr="A group of people running on a track&#10;&#10;Description automatically generated with low confidence">
            <a:extLst>
              <a:ext uri="{FF2B5EF4-FFF2-40B4-BE49-F238E27FC236}">
                <a16:creationId xmlns:a16="http://schemas.microsoft.com/office/drawing/2014/main" id="{6BB522B2-3392-BEAB-729D-E76A8E040C2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2198"/>
          <a:stretch/>
        </p:blipFill>
        <p:spPr>
          <a:xfrm>
            <a:off x="6736108" y="813357"/>
            <a:ext cx="4292868" cy="2182977"/>
          </a:xfrm>
          <a:prstGeom prst="rect">
            <a:avLst/>
          </a:prstGeom>
        </p:spPr>
      </p:pic>
      <p:pic>
        <p:nvPicPr>
          <p:cNvPr id="1028" name="Picture 4">
            <a:extLst>
              <a:ext uri="{FF2B5EF4-FFF2-40B4-BE49-F238E27FC236}">
                <a16:creationId xmlns:a16="http://schemas.microsoft.com/office/drawing/2014/main" id="{8FE0B999-B6BB-E38E-1891-8D31F9160E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2"/>
          <a:stretch/>
        </p:blipFill>
        <p:spPr bwMode="auto">
          <a:xfrm>
            <a:off x="1593119" y="3825740"/>
            <a:ext cx="3132364" cy="2824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sitting at tables&#10;&#10;Description automatically generated with low confidence">
            <a:extLst>
              <a:ext uri="{FF2B5EF4-FFF2-40B4-BE49-F238E27FC236}">
                <a16:creationId xmlns:a16="http://schemas.microsoft.com/office/drawing/2014/main" id="{5D54222D-A708-7FED-CC3B-214EA1DB167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70698" y="3935024"/>
            <a:ext cx="3897301" cy="2922976"/>
          </a:xfrm>
          <a:prstGeom prst="rect">
            <a:avLst/>
          </a:prstGeom>
        </p:spPr>
      </p:pic>
    </p:spTree>
    <p:extLst>
      <p:ext uri="{BB962C8B-B14F-4D97-AF65-F5344CB8AC3E}">
        <p14:creationId xmlns:p14="http://schemas.microsoft.com/office/powerpoint/2010/main" val="3891668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lstStyle/>
          <a:p>
            <a:r>
              <a:rPr lang="en-AU" b="1" dirty="0">
                <a:latin typeface="Arial Narrow"/>
              </a:rPr>
              <a:t>Studies of Religion –  </a:t>
            </a:r>
          </a:p>
        </p:txBody>
      </p:sp>
      <p:sp>
        <p:nvSpPr>
          <p:cNvPr id="8" name="TextBox 7">
            <a:extLst>
              <a:ext uri="{FF2B5EF4-FFF2-40B4-BE49-F238E27FC236}">
                <a16:creationId xmlns:a16="http://schemas.microsoft.com/office/drawing/2014/main" id="{9A4A8865-8DA4-46C7-9712-A1B47AA77843}"/>
              </a:ext>
            </a:extLst>
          </p:cNvPr>
          <p:cNvSpPr txBox="1"/>
          <p:nvPr/>
        </p:nvSpPr>
        <p:spPr>
          <a:xfrm>
            <a:off x="1375954" y="1697491"/>
            <a:ext cx="9172303" cy="6063198"/>
          </a:xfrm>
          <a:prstGeom prst="rect">
            <a:avLst/>
          </a:prstGeom>
          <a:noFill/>
        </p:spPr>
        <p:txBody>
          <a:bodyPr wrap="square" rtlCol="0" anchor="t">
            <a:spAutoFit/>
          </a:bodyPr>
          <a:lstStyle/>
          <a:p>
            <a:r>
              <a:rPr lang="en-AU" sz="2400" dirty="0">
                <a:latin typeface="Arial Narrow"/>
              </a:rPr>
              <a:t>F</a:t>
            </a:r>
            <a:r>
              <a:rPr lang="en-AU" sz="2000" dirty="0">
                <a:latin typeface="Arial Narrow"/>
              </a:rPr>
              <a:t>or those students who are interested in studying their own religious worldview and that of others </a:t>
            </a:r>
            <a:endParaRPr lang="en-AU" sz="2000" dirty="0">
              <a:latin typeface="Arial Narrow" panose="020B0606020202030204" pitchFamily="34" charset="0"/>
            </a:endParaRPr>
          </a:p>
          <a:p>
            <a:endParaRPr lang="en-AU" sz="2000" dirty="0">
              <a:latin typeface="Arial Narrow"/>
            </a:endParaRPr>
          </a:p>
          <a:p>
            <a:endParaRPr lang="en-AU" sz="2000" dirty="0">
              <a:latin typeface="Arial Narrow" panose="020B0606020202030204" pitchFamily="34" charset="0"/>
            </a:endParaRPr>
          </a:p>
          <a:p>
            <a:r>
              <a:rPr lang="en-AU" sz="1800" dirty="0">
                <a:effectLst/>
                <a:latin typeface="Aptos" panose="020B0004020202020204" pitchFamily="34" charset="0"/>
                <a:ea typeface="Aptos" panose="020B0004020202020204" pitchFamily="34" charset="0"/>
                <a:cs typeface="Aptos" panose="020B0004020202020204" pitchFamily="34" charset="0"/>
              </a:rPr>
              <a:t>Both </a:t>
            </a:r>
            <a:r>
              <a:rPr lang="en-AU" sz="1800" dirty="0" err="1">
                <a:effectLst/>
                <a:latin typeface="Aptos" panose="020B0004020202020204" pitchFamily="34" charset="0"/>
                <a:ea typeface="Aptos" panose="020B0004020202020204" pitchFamily="34" charset="0"/>
                <a:cs typeface="Aptos" panose="020B0004020202020204" pitchFamily="34" charset="0"/>
              </a:rPr>
              <a:t>SoR</a:t>
            </a:r>
            <a:r>
              <a:rPr lang="en-AU" sz="1800" dirty="0">
                <a:effectLst/>
                <a:latin typeface="Aptos" panose="020B0004020202020204" pitchFamily="34" charset="0"/>
                <a:ea typeface="Aptos" panose="020B0004020202020204" pitchFamily="34" charset="0"/>
                <a:cs typeface="Aptos" panose="020B0004020202020204" pitchFamily="34" charset="0"/>
              </a:rPr>
              <a:t> courses contribute strongly toward the ATAR, but they do demand some serious written skills. </a:t>
            </a:r>
            <a:r>
              <a:rPr lang="en-AU" sz="1800" dirty="0">
                <a:solidFill>
                  <a:srgbClr val="0070C0"/>
                </a:solidFill>
                <a:effectLst/>
                <a:latin typeface="Aptos" panose="020B0004020202020204" pitchFamily="34" charset="0"/>
                <a:ea typeface="Aptos" panose="020B0004020202020204" pitchFamily="34" charset="0"/>
                <a:cs typeface="Aptos" panose="020B0004020202020204" pitchFamily="34" charset="0"/>
              </a:rPr>
              <a:t>We would strongly recommend these courses for English Advanced students as well as stronger English Standard students</a:t>
            </a:r>
          </a:p>
          <a:p>
            <a:endParaRPr lang="en-AU" dirty="0">
              <a:latin typeface="Aptos" panose="020B0004020202020204" pitchFamily="34" charset="0"/>
            </a:endParaRPr>
          </a:p>
          <a:p>
            <a:r>
              <a:rPr lang="en-AU" sz="2000" dirty="0">
                <a:latin typeface="Arial Narrow"/>
              </a:rPr>
              <a:t>                 </a:t>
            </a:r>
            <a:endParaRPr lang="en-AU" sz="2000" dirty="0">
              <a:latin typeface="Arial Narrow" panose="020B0606020202030204" pitchFamily="34" charset="0"/>
            </a:endParaRPr>
          </a:p>
          <a:p>
            <a:r>
              <a:rPr lang="en-AU" sz="2000" dirty="0">
                <a:latin typeface="Arial Narrow"/>
              </a:rPr>
              <a:t>Students who are independent thinkers and are interested in the world around them</a:t>
            </a:r>
          </a:p>
          <a:p>
            <a:endParaRPr lang="en-AU" sz="2000" dirty="0">
              <a:latin typeface="Arial Narrow" panose="020B0606020202030204" pitchFamily="34" charset="0"/>
            </a:endParaRPr>
          </a:p>
          <a:p>
            <a:r>
              <a:rPr lang="en-AU" sz="2000" dirty="0">
                <a:latin typeface="Arial Narrow"/>
              </a:rPr>
              <a:t> Students who are motivated and willing to work</a:t>
            </a:r>
          </a:p>
          <a:p>
            <a:endParaRPr lang="en-AU" sz="2000" dirty="0">
              <a:latin typeface="Arial Narrow"/>
            </a:endParaRPr>
          </a:p>
          <a:p>
            <a:r>
              <a:rPr lang="en-AU" sz="2000" dirty="0">
                <a:latin typeface="Arial Narrow"/>
              </a:rPr>
              <a:t> Students who are interested in career where you work with our diverse Australian community </a:t>
            </a:r>
          </a:p>
          <a:p>
            <a:endParaRPr lang="en-AU" sz="2000" dirty="0">
              <a:latin typeface="Arial Narrow"/>
            </a:endParaRPr>
          </a:p>
          <a:p>
            <a:endParaRPr lang="en-AU" sz="2000" dirty="0">
              <a:latin typeface="Arial Narrow"/>
            </a:endParaRPr>
          </a:p>
          <a:p>
            <a:endParaRPr lang="en-AU" sz="2400" dirty="0">
              <a:latin typeface="Arial Narrow"/>
            </a:endParaRPr>
          </a:p>
          <a:p>
            <a:endParaRPr lang="en-AU" sz="2400" dirty="0">
              <a:latin typeface="Calibri" panose="020F0502020204030204"/>
              <a:cs typeface="Calibri" panose="020F0502020204030204"/>
            </a:endParaRP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Tree>
    <p:extLst>
      <p:ext uri="{BB962C8B-B14F-4D97-AF65-F5344CB8AC3E}">
        <p14:creationId xmlns:p14="http://schemas.microsoft.com/office/powerpoint/2010/main" val="1308933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BE31A6F-AF56-4DB7-85C4-26061496E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9556" y="1860250"/>
            <a:ext cx="4036547" cy="4496595"/>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41EB48-8CC4-793E-D471-52D252899BCD}"/>
              </a:ext>
            </a:extLst>
          </p:cNvPr>
          <p:cNvSpPr txBox="1"/>
          <p:nvPr/>
        </p:nvSpPr>
        <p:spPr>
          <a:xfrm>
            <a:off x="3002307" y="513423"/>
            <a:ext cx="5697522" cy="584775"/>
          </a:xfrm>
          <a:prstGeom prst="rect">
            <a:avLst/>
          </a:prstGeom>
          <a:noFill/>
        </p:spPr>
        <p:txBody>
          <a:bodyPr wrap="none" rtlCol="0">
            <a:spAutoFit/>
          </a:bodyPr>
          <a:lstStyle/>
          <a:p>
            <a:pPr algn="ctr"/>
            <a:r>
              <a:rPr lang="en-AU" sz="3200" b="1" dirty="0"/>
              <a:t>College Principal – Greg Ptolemy</a:t>
            </a:r>
          </a:p>
        </p:txBody>
      </p:sp>
    </p:spTree>
    <p:extLst>
      <p:ext uri="{BB962C8B-B14F-4D97-AF65-F5344CB8AC3E}">
        <p14:creationId xmlns:p14="http://schemas.microsoft.com/office/powerpoint/2010/main" val="1215114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lstStyle/>
          <a:p>
            <a:r>
              <a:rPr lang="en-AU" b="1" dirty="0">
                <a:latin typeface="Arial Narrow"/>
              </a:rPr>
              <a:t>What is the difference between 1 &amp; 2 Unit Studies of Religion ? </a:t>
            </a:r>
          </a:p>
        </p:txBody>
      </p:sp>
      <p:sp>
        <p:nvSpPr>
          <p:cNvPr id="8" name="TextBox 7">
            <a:extLst>
              <a:ext uri="{FF2B5EF4-FFF2-40B4-BE49-F238E27FC236}">
                <a16:creationId xmlns:a16="http://schemas.microsoft.com/office/drawing/2014/main" id="{9A4A8865-8DA4-46C7-9712-A1B47AA77843}"/>
              </a:ext>
            </a:extLst>
          </p:cNvPr>
          <p:cNvSpPr txBox="1"/>
          <p:nvPr/>
        </p:nvSpPr>
        <p:spPr>
          <a:xfrm>
            <a:off x="1040070" y="2150496"/>
            <a:ext cx="9710057" cy="1508105"/>
          </a:xfrm>
          <a:prstGeom prst="rect">
            <a:avLst/>
          </a:prstGeom>
          <a:noFill/>
        </p:spPr>
        <p:txBody>
          <a:bodyPr wrap="square" rtlCol="0" anchor="t">
            <a:spAutoFit/>
          </a:bodyPr>
          <a:lstStyle/>
          <a:p>
            <a:endParaRPr lang="en-AU" sz="2000" dirty="0">
              <a:latin typeface="Arial Narrow"/>
            </a:endParaRPr>
          </a:p>
          <a:p>
            <a:endParaRPr lang="en-AU" sz="2400" dirty="0">
              <a:latin typeface="Arial Narrow"/>
            </a:endParaRPr>
          </a:p>
          <a:p>
            <a:endParaRPr lang="en-AU" sz="2400" dirty="0">
              <a:latin typeface="Calibri" panose="020F0502020204030204"/>
              <a:cs typeface="Calibri" panose="020F0502020204030204"/>
            </a:endParaRP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3" name="TextBox 2">
            <a:extLst>
              <a:ext uri="{FF2B5EF4-FFF2-40B4-BE49-F238E27FC236}">
                <a16:creationId xmlns:a16="http://schemas.microsoft.com/office/drawing/2014/main" id="{4F314DE7-28CC-25DD-D291-BC8F84AD1B56}"/>
              </a:ext>
            </a:extLst>
          </p:cNvPr>
          <p:cNvSpPr txBox="1"/>
          <p:nvPr/>
        </p:nvSpPr>
        <p:spPr>
          <a:xfrm>
            <a:off x="546572" y="1905000"/>
            <a:ext cx="9710057" cy="3939540"/>
          </a:xfrm>
          <a:prstGeom prst="rect">
            <a:avLst/>
          </a:prstGeom>
          <a:noFill/>
        </p:spPr>
        <p:txBody>
          <a:bodyPr wrap="square" rtlCol="0">
            <a:spAutoFit/>
          </a:bodyPr>
          <a:lstStyle/>
          <a:p>
            <a:r>
              <a:rPr lang="en-AU" sz="2000" dirty="0">
                <a:latin typeface="Arial Narrow" panose="020B0606020202030204" pitchFamily="34" charset="0"/>
              </a:rPr>
              <a:t>1 Unit                                                                        2 Unit </a:t>
            </a:r>
          </a:p>
          <a:p>
            <a:endParaRPr lang="en-AU" sz="2000" dirty="0">
              <a:latin typeface="Arial Narrow" panose="020B0606020202030204" pitchFamily="34" charset="0"/>
            </a:endParaRPr>
          </a:p>
          <a:p>
            <a:r>
              <a:rPr lang="en-AU" sz="2000" dirty="0">
                <a:latin typeface="Arial Narrow" panose="020B0606020202030204" pitchFamily="34" charset="0"/>
              </a:rPr>
              <a:t>-  2 periods a week                                                    - 4 periods a week </a:t>
            </a:r>
          </a:p>
          <a:p>
            <a:endParaRPr lang="en-AU" sz="2000" dirty="0">
              <a:latin typeface="Arial Narrow" panose="020B0606020202030204" pitchFamily="34" charset="0"/>
            </a:endParaRPr>
          </a:p>
          <a:p>
            <a:pPr marL="285750" indent="-285750">
              <a:buFontTx/>
              <a:buChar char="-"/>
            </a:pPr>
            <a:r>
              <a:rPr lang="en-AU" sz="2000" dirty="0">
                <a:latin typeface="Arial Narrow" panose="020B0606020202030204" pitchFamily="34" charset="0"/>
              </a:rPr>
              <a:t>study 2 religious traditions                                   -  study 3 traditions &amp; 2 extra topics (Peace</a:t>
            </a:r>
          </a:p>
          <a:p>
            <a:r>
              <a:rPr lang="en-AU" sz="2000" dirty="0">
                <a:latin typeface="Arial Narrow" panose="020B0606020202030204" pitchFamily="34" charset="0"/>
              </a:rPr>
              <a:t>                                                                                     (Religion &amp; Non Religion)                                  </a:t>
            </a:r>
          </a:p>
          <a:p>
            <a:r>
              <a:rPr lang="en-AU" sz="2000" dirty="0">
                <a:latin typeface="Arial Narrow" panose="020B0606020202030204" pitchFamily="34" charset="0"/>
              </a:rPr>
              <a:t>                                                                                   </a:t>
            </a:r>
          </a:p>
          <a:p>
            <a:r>
              <a:rPr lang="en-AU" sz="2000" dirty="0">
                <a:latin typeface="Arial Narrow" panose="020B0606020202030204" pitchFamily="34" charset="0"/>
              </a:rPr>
              <a:t>-   90 minute HSC exam                                            -  3 Hour HSC Exam  </a:t>
            </a:r>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3948766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a:bodyPr>
          <a:lstStyle/>
          <a:p>
            <a:r>
              <a:rPr lang="en-AU" b="1" dirty="0">
                <a:latin typeface="Arial Narrow"/>
              </a:rPr>
              <a:t>          Studies in Catholic Thought </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3" name="TextBox 2">
            <a:extLst>
              <a:ext uri="{FF2B5EF4-FFF2-40B4-BE49-F238E27FC236}">
                <a16:creationId xmlns:a16="http://schemas.microsoft.com/office/drawing/2014/main" id="{73D0F0D4-94B9-AC5F-C246-1BE2278C6B66}"/>
              </a:ext>
            </a:extLst>
          </p:cNvPr>
          <p:cNvSpPr txBox="1"/>
          <p:nvPr/>
        </p:nvSpPr>
        <p:spPr>
          <a:xfrm>
            <a:off x="1340960" y="1231793"/>
            <a:ext cx="9731230" cy="6093976"/>
          </a:xfrm>
          <a:prstGeom prst="rect">
            <a:avLst/>
          </a:prstGeom>
          <a:noFill/>
        </p:spPr>
        <p:txBody>
          <a:bodyPr wrap="square" rtlCol="0">
            <a:spAutoFit/>
          </a:bodyPr>
          <a:lstStyle/>
          <a:p>
            <a:r>
              <a:rPr lang="en-AU" sz="2000" dirty="0">
                <a:latin typeface="Arial Narrow" panose="020B0606020202030204" pitchFamily="34" charset="0"/>
              </a:rPr>
              <a:t>Is a content endorsed course that does not contribute to the ATAR but to the HSC</a:t>
            </a:r>
          </a:p>
          <a:p>
            <a:endParaRPr lang="en-AU" sz="2000" dirty="0">
              <a:latin typeface="Arial Narrow" panose="020B0606020202030204" pitchFamily="34" charset="0"/>
            </a:endParaRPr>
          </a:p>
          <a:p>
            <a:r>
              <a:rPr lang="en-AU" sz="2000" dirty="0">
                <a:latin typeface="Arial Narrow" panose="020B0606020202030204" pitchFamily="34" charset="0"/>
              </a:rPr>
              <a:t>Focuses on the Catholic tradition </a:t>
            </a:r>
          </a:p>
          <a:p>
            <a:endParaRPr lang="en-AU" sz="2000" dirty="0">
              <a:latin typeface="Arial Narrow" panose="020B0606020202030204" pitchFamily="34" charset="0"/>
            </a:endParaRPr>
          </a:p>
          <a:p>
            <a:r>
              <a:rPr lang="en-AU" sz="1800" dirty="0">
                <a:effectLst/>
                <a:latin typeface="Aptos" panose="020B0004020202020204" pitchFamily="34" charset="0"/>
                <a:ea typeface="Aptos" panose="020B0004020202020204" pitchFamily="34" charset="0"/>
                <a:cs typeface="Aptos" panose="020B0004020202020204" pitchFamily="34" charset="0"/>
              </a:rPr>
              <a:t>Studies in Catholic Thought counts toward the HSC but not the ATAR. </a:t>
            </a:r>
          </a:p>
          <a:p>
            <a:endParaRPr lang="en-AU" dirty="0">
              <a:latin typeface="Aptos" panose="020B0004020202020204" pitchFamily="34" charset="0"/>
              <a:ea typeface="Aptos" panose="020B0004020202020204" pitchFamily="34" charset="0"/>
              <a:cs typeface="Aptos" panose="020B0004020202020204" pitchFamily="34" charset="0"/>
            </a:endParaRPr>
          </a:p>
          <a:p>
            <a:r>
              <a:rPr lang="en-AU" sz="1800" dirty="0">
                <a:effectLst/>
                <a:latin typeface="Aptos" panose="020B0004020202020204" pitchFamily="34" charset="0"/>
                <a:ea typeface="Aptos" panose="020B0004020202020204" pitchFamily="34" charset="0"/>
                <a:cs typeface="Aptos" panose="020B0004020202020204" pitchFamily="34" charset="0"/>
              </a:rPr>
              <a:t>You can still do Catholic Thought and receive an ATAR as long as you are undertaking 10 other BDC units.</a:t>
            </a:r>
          </a:p>
          <a:p>
            <a:endParaRPr lang="en-AU" dirty="0">
              <a:latin typeface="Aptos" panose="020B0004020202020204" pitchFamily="34" charset="0"/>
            </a:endParaRPr>
          </a:p>
          <a:p>
            <a:r>
              <a:rPr lang="en-AU" sz="2000" dirty="0">
                <a:latin typeface="Arial Narrow" panose="020B0606020202030204" pitchFamily="34" charset="0"/>
              </a:rPr>
              <a:t>Draws on the liberal arts approach based on philosophy, the arts, history , scripture and Catholic beliefs </a:t>
            </a:r>
          </a:p>
          <a:p>
            <a:endParaRPr lang="en-AU" sz="2000" dirty="0">
              <a:latin typeface="Arial Narrow" panose="020B0606020202030204" pitchFamily="34" charset="0"/>
            </a:endParaRPr>
          </a:p>
          <a:p>
            <a:endParaRPr lang="en-AU" sz="2000" dirty="0">
              <a:latin typeface="Arial Narrow" panose="020B0606020202030204" pitchFamily="34" charset="0"/>
            </a:endParaRPr>
          </a:p>
          <a:p>
            <a:r>
              <a:rPr lang="en-AU" sz="2000" dirty="0">
                <a:latin typeface="Arial Narrow" panose="020B0606020202030204" pitchFamily="34" charset="0"/>
              </a:rPr>
              <a:t> 1 Unit                                                    2 unit </a:t>
            </a:r>
          </a:p>
          <a:p>
            <a:r>
              <a:rPr lang="en-AU" sz="2000" dirty="0">
                <a:latin typeface="Arial Narrow" panose="020B0606020202030204" pitchFamily="34" charset="0"/>
              </a:rPr>
              <a:t> 2 periods a week                                  4 periods a week </a:t>
            </a:r>
          </a:p>
          <a:p>
            <a:r>
              <a:rPr lang="en-AU" sz="2000" dirty="0">
                <a:latin typeface="Arial Narrow" panose="020B0606020202030204" pitchFamily="34" charset="0"/>
              </a:rPr>
              <a:t>  </a:t>
            </a:r>
          </a:p>
          <a:p>
            <a:r>
              <a:rPr lang="en-AU" sz="2000" dirty="0">
                <a:latin typeface="Arial Narrow" panose="020B0606020202030204" pitchFamily="34" charset="0"/>
              </a:rPr>
              <a:t>Assessment is school based with 3 tasks per year.  </a:t>
            </a:r>
          </a:p>
          <a:p>
            <a:r>
              <a:rPr lang="en-AU" sz="2000" dirty="0">
                <a:latin typeface="Arial Narrow" panose="020B0606020202030204" pitchFamily="34" charset="0"/>
              </a:rPr>
              <a:t>No external HSC</a:t>
            </a:r>
          </a:p>
          <a:p>
            <a:endParaRPr lang="en-AU" sz="2000" dirty="0">
              <a:latin typeface="Arial Narrow" panose="020B0606020202030204" pitchFamily="34" charset="0"/>
            </a:endParaRPr>
          </a:p>
          <a:p>
            <a:endParaRPr lang="en-AU" sz="2000" dirty="0">
              <a:latin typeface="Arial Narrow" panose="020B0606020202030204" pitchFamily="34" charset="0"/>
            </a:endParaRPr>
          </a:p>
          <a:p>
            <a:endParaRPr lang="en-AU" sz="2000" dirty="0">
              <a:latin typeface="Arial Narrow" panose="020B0606020202030204" pitchFamily="34" charset="0"/>
            </a:endParaRPr>
          </a:p>
        </p:txBody>
      </p:sp>
      <p:pic>
        <p:nvPicPr>
          <p:cNvPr id="9" name="Picture 2">
            <a:extLst>
              <a:ext uri="{FF2B5EF4-FFF2-40B4-BE49-F238E27FC236}">
                <a16:creationId xmlns:a16="http://schemas.microsoft.com/office/drawing/2014/main" id="{D62B245B-4572-E19C-26F2-C57F63EF3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369" y="4411580"/>
            <a:ext cx="2441755" cy="203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96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fontScale="90000"/>
          </a:bodyPr>
          <a:lstStyle/>
          <a:p>
            <a:r>
              <a:rPr lang="en-AU" sz="4400" b="1" dirty="0">
                <a:latin typeface="Arial Narrow"/>
              </a:rPr>
              <a:t>ACCELERATED STUDIES OF RELIGION – 1 UNIT</a:t>
            </a:r>
            <a:br>
              <a:rPr lang="en-AU" sz="4400" b="1" dirty="0">
                <a:latin typeface="Arial Narrow" panose="020B0606020202030204" pitchFamily="34" charset="0"/>
              </a:rPr>
            </a:br>
            <a:endParaRPr lang="en-AU" b="1" dirty="0">
              <a:latin typeface="Arial Narrow"/>
            </a:endParaRPr>
          </a:p>
        </p:txBody>
      </p:sp>
      <p:sp>
        <p:nvSpPr>
          <p:cNvPr id="8" name="TextBox 7">
            <a:extLst>
              <a:ext uri="{FF2B5EF4-FFF2-40B4-BE49-F238E27FC236}">
                <a16:creationId xmlns:a16="http://schemas.microsoft.com/office/drawing/2014/main" id="{9A4A8865-8DA4-46C7-9712-A1B47AA77843}"/>
              </a:ext>
            </a:extLst>
          </p:cNvPr>
          <p:cNvSpPr txBox="1"/>
          <p:nvPr/>
        </p:nvSpPr>
        <p:spPr>
          <a:xfrm>
            <a:off x="813033" y="1690688"/>
            <a:ext cx="9710057" cy="3785652"/>
          </a:xfrm>
          <a:prstGeom prst="rect">
            <a:avLst/>
          </a:prstGeom>
          <a:noFill/>
        </p:spPr>
        <p:txBody>
          <a:bodyPr wrap="square" rtlCol="0" anchor="t">
            <a:spAutoFit/>
          </a:bodyPr>
          <a:lstStyle/>
          <a:p>
            <a:r>
              <a:rPr lang="en-AU" sz="2000" dirty="0">
                <a:latin typeface="Arial Narrow"/>
              </a:rPr>
              <a:t>Only students studying Extension English or Extension Maths are eligible.</a:t>
            </a:r>
          </a:p>
          <a:p>
            <a:endParaRPr lang="en-AU" sz="2000" dirty="0">
              <a:latin typeface="Arial Narrow" panose="020B0606020202030204" pitchFamily="34" charset="0"/>
            </a:endParaRPr>
          </a:p>
          <a:p>
            <a:endParaRPr lang="en-AU" sz="2000" dirty="0">
              <a:latin typeface="Arial Narrow" panose="020B0606020202030204" pitchFamily="34" charset="0"/>
            </a:endParaRPr>
          </a:p>
          <a:p>
            <a:endParaRPr lang="en-AU" sz="2000" dirty="0">
              <a:latin typeface="Arial Narrow" panose="020B0606020202030204" pitchFamily="34" charset="0"/>
            </a:endParaRPr>
          </a:p>
          <a:p>
            <a:r>
              <a:rPr lang="en-AU" sz="2000" dirty="0">
                <a:latin typeface="Arial Narrow"/>
              </a:rPr>
              <a:t>Students study the Year 11 and Year 12 One Unit Course </a:t>
            </a:r>
            <a:r>
              <a:rPr lang="en-AU" sz="2000" b="1" u="sng" dirty="0">
                <a:latin typeface="Arial Narrow"/>
              </a:rPr>
              <a:t>in one year</a:t>
            </a:r>
            <a:r>
              <a:rPr lang="en-AU" sz="2000" dirty="0">
                <a:latin typeface="Arial Narrow"/>
              </a:rPr>
              <a:t> – 4 periods a week. Students sit the HSC exam at the end of Year 11.</a:t>
            </a:r>
            <a:endParaRPr lang="en-AU" sz="2000" dirty="0">
              <a:latin typeface="Arial Narrow" panose="020B0606020202030204" pitchFamily="34" charset="0"/>
            </a:endParaRPr>
          </a:p>
          <a:p>
            <a:endParaRPr lang="en-AU" sz="2000" dirty="0">
              <a:latin typeface="Arial Narrow"/>
            </a:endParaRPr>
          </a:p>
          <a:p>
            <a:endParaRPr lang="en-AU" sz="2000" dirty="0">
              <a:latin typeface="Arial Narrow"/>
            </a:endParaRPr>
          </a:p>
          <a:p>
            <a:endParaRPr lang="en-AU" sz="2000" dirty="0">
              <a:latin typeface="Arial Narrow"/>
            </a:endParaRPr>
          </a:p>
          <a:p>
            <a:r>
              <a:rPr lang="en-AU" sz="2000" dirty="0">
                <a:solidFill>
                  <a:srgbClr val="FF0000"/>
                </a:solidFill>
                <a:latin typeface="Arial Narrow"/>
              </a:rPr>
              <a:t>There is a selection process to be considered for this course – see handbook</a:t>
            </a:r>
          </a:p>
          <a:p>
            <a:endParaRPr lang="en-AU" sz="2000" dirty="0">
              <a:solidFill>
                <a:srgbClr val="FF0000"/>
              </a:solidFill>
              <a:latin typeface="Arial Narrow"/>
            </a:endParaRPr>
          </a:p>
          <a:p>
            <a:r>
              <a:rPr lang="en-AU" sz="2000" dirty="0">
                <a:latin typeface="Arial Narrow"/>
              </a:rPr>
              <a:t> </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Tree>
    <p:extLst>
      <p:ext uri="{BB962C8B-B14F-4D97-AF65-F5344CB8AC3E}">
        <p14:creationId xmlns:p14="http://schemas.microsoft.com/office/powerpoint/2010/main" val="968716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BE31A6F-AF56-4DB7-85C4-26061496E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722" y="357375"/>
            <a:ext cx="5272556" cy="587347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17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720F-732B-0149-A36C-7267AA4D9EB1}"/>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B284F2EA-6AD8-A5BB-3BB1-7195A87736C7}"/>
              </a:ext>
            </a:extLst>
          </p:cNvPr>
          <p:cNvSpPr>
            <a:spLocks noGrp="1"/>
          </p:cNvSpPr>
          <p:nvPr>
            <p:ph type="subTitle" idx="1"/>
          </p:nvPr>
        </p:nvSpPr>
        <p:spPr/>
        <p:txBody>
          <a:bodyPr/>
          <a:lstStyle/>
          <a:p>
            <a:endParaRPr lang="en-AU"/>
          </a:p>
        </p:txBody>
      </p:sp>
      <p:graphicFrame>
        <p:nvGraphicFramePr>
          <p:cNvPr id="4" name="Object 3">
            <a:extLst>
              <a:ext uri="{FF2B5EF4-FFF2-40B4-BE49-F238E27FC236}">
                <a16:creationId xmlns:a16="http://schemas.microsoft.com/office/drawing/2014/main" id="{3243541F-EDCA-A757-6D04-7C5961BACFF9}"/>
              </a:ext>
            </a:extLst>
          </p:cNvPr>
          <p:cNvGraphicFramePr>
            <a:graphicFrameLocks noChangeAspect="1"/>
          </p:cNvGraphicFramePr>
          <p:nvPr>
            <p:extLst>
              <p:ext uri="{D42A27DB-BD31-4B8C-83A1-F6EECF244321}">
                <p14:modId xmlns:p14="http://schemas.microsoft.com/office/powerpoint/2010/main" val="2771723987"/>
              </p:ext>
            </p:extLst>
          </p:nvPr>
        </p:nvGraphicFramePr>
        <p:xfrm>
          <a:off x="935038" y="593725"/>
          <a:ext cx="10196512" cy="5737225"/>
        </p:xfrm>
        <a:graphic>
          <a:graphicData uri="http://schemas.openxmlformats.org/presentationml/2006/ole">
            <mc:AlternateContent xmlns:mc="http://schemas.openxmlformats.org/markup-compatibility/2006">
              <mc:Choice xmlns:v="urn:schemas-microsoft-com:vml" Requires="v">
                <p:oleObj name="Slide" r:id="rId2" imgW="5046208" imgH="2839522" progId="PowerPoint.Slide.12">
                  <p:embed/>
                </p:oleObj>
              </mc:Choice>
              <mc:Fallback>
                <p:oleObj name="Slide" r:id="rId2" imgW="5046208" imgH="2839522" progId="PowerPoint.Slide.12">
                  <p:embed/>
                  <p:pic>
                    <p:nvPicPr>
                      <p:cNvPr id="4" name="Object 3">
                        <a:extLst>
                          <a:ext uri="{FF2B5EF4-FFF2-40B4-BE49-F238E27FC236}">
                            <a16:creationId xmlns:a16="http://schemas.microsoft.com/office/drawing/2014/main" id="{3243541F-EDCA-A757-6D04-7C5961BACFF9}"/>
                          </a:ext>
                        </a:extLst>
                      </p:cNvPr>
                      <p:cNvPicPr/>
                      <p:nvPr/>
                    </p:nvPicPr>
                    <p:blipFill>
                      <a:blip r:embed="rId3"/>
                      <a:stretch>
                        <a:fillRect/>
                      </a:stretch>
                    </p:blipFill>
                    <p:spPr>
                      <a:xfrm>
                        <a:off x="935038" y="593725"/>
                        <a:ext cx="10196512" cy="5737225"/>
                      </a:xfrm>
                      <a:prstGeom prst="rect">
                        <a:avLst/>
                      </a:prstGeom>
                    </p:spPr>
                  </p:pic>
                </p:oleObj>
              </mc:Fallback>
            </mc:AlternateContent>
          </a:graphicData>
        </a:graphic>
      </p:graphicFrame>
    </p:spTree>
    <p:extLst>
      <p:ext uri="{BB962C8B-B14F-4D97-AF65-F5344CB8AC3E}">
        <p14:creationId xmlns:p14="http://schemas.microsoft.com/office/powerpoint/2010/main" val="942911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fontScale="90000"/>
          </a:bodyPr>
          <a:lstStyle/>
          <a:p>
            <a:r>
              <a:rPr lang="en-AU" b="1" dirty="0">
                <a:latin typeface="Arial Narrow"/>
              </a:rPr>
              <a:t>          </a:t>
            </a:r>
            <a:r>
              <a:rPr lang="en-AU" sz="8000" b="1" dirty="0">
                <a:latin typeface="Arial Narrow"/>
              </a:rPr>
              <a:t>English</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4" name="Rectangle 3">
            <a:extLst>
              <a:ext uri="{FF2B5EF4-FFF2-40B4-BE49-F238E27FC236}">
                <a16:creationId xmlns:a16="http://schemas.microsoft.com/office/drawing/2014/main" id="{DF694027-AA7A-925E-798A-08A9F450655D}"/>
              </a:ext>
            </a:extLst>
          </p:cNvPr>
          <p:cNvSpPr/>
          <p:nvPr/>
        </p:nvSpPr>
        <p:spPr>
          <a:xfrm>
            <a:off x="1610731" y="1377274"/>
            <a:ext cx="4143175" cy="476869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r>
              <a:rPr kumimoji="0" lang="en-AU" sz="2400" b="0" i="1" u="none" strike="noStrike" kern="1200" cap="none" spc="0" normalizeH="0" baseline="0" noProof="0" dirty="0">
                <a:ln>
                  <a:noFill/>
                </a:ln>
                <a:solidFill>
                  <a:prstClr val="black"/>
                </a:solidFill>
                <a:effectLst/>
                <a:uLnTx/>
                <a:uFillTx/>
                <a:latin typeface="Calibri" panose="020F0502020204030204"/>
                <a:ea typeface="+mn-ea"/>
                <a:cs typeface="+mn-cs"/>
              </a:rPr>
              <a:t>Course Selection Choices:</a:t>
            </a:r>
          </a:p>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English Advanced</a:t>
            </a:r>
          </a:p>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with options of </a:t>
            </a:r>
          </a:p>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Extension 1 /Extension 2</a:t>
            </a:r>
          </a:p>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English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English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4 x 1 hour classes per week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0E98FA0-1E92-1DF7-065D-31EC8D9EFA0C}"/>
              </a:ext>
            </a:extLst>
          </p:cNvPr>
          <p:cNvSpPr/>
          <p:nvPr/>
        </p:nvSpPr>
        <p:spPr>
          <a:xfrm>
            <a:off x="6114404" y="468236"/>
            <a:ext cx="5075086" cy="632798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Constantia" pitchFamily="18" charset="0"/>
                <a:ea typeface="+mn-ea"/>
                <a:cs typeface="+mn-cs"/>
              </a:rPr>
              <a:t>Important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 English  is compulsory for the HSC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 Advanced, Standard and Extension English involve completing external HSC exam(s) at the end of the course, and you </a:t>
            </a:r>
            <a:r>
              <a:rPr kumimoji="0" lang="en-AU" sz="1800" b="1" i="0" u="none" strike="noStrike" kern="1200" cap="none" spc="0" normalizeH="0" baseline="0" noProof="0" dirty="0">
                <a:ln>
                  <a:noFill/>
                </a:ln>
                <a:solidFill>
                  <a:prstClr val="black"/>
                </a:solidFill>
                <a:effectLst/>
                <a:uLnTx/>
                <a:uFillTx/>
                <a:latin typeface="Constantia" pitchFamily="18" charset="0"/>
                <a:ea typeface="+mn-ea"/>
                <a:cs typeface="+mn-cs"/>
              </a:rPr>
              <a:t>can choose </a:t>
            </a: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to sit the external exam </a:t>
            </a:r>
            <a:r>
              <a:rPr kumimoji="0" lang="en-AU" sz="1800" b="1" i="0" u="none" strike="noStrike" kern="1200" cap="none" spc="0" normalizeH="0" baseline="0" noProof="0" dirty="0">
                <a:ln>
                  <a:noFill/>
                </a:ln>
                <a:solidFill>
                  <a:prstClr val="black"/>
                </a:solidFill>
                <a:effectLst/>
                <a:uLnTx/>
                <a:uFillTx/>
                <a:latin typeface="Constantia" pitchFamily="18" charset="0"/>
                <a:ea typeface="+mn-ea"/>
                <a:cs typeface="+mn-cs"/>
              </a:rPr>
              <a:t>for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 If you elect to receive an ATAR to get into university, in addition to your HSC, then your English result will automatically be counted, regardless of your mark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 There is no easy option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 All courses require regular homework and independent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rPr>
              <a:t> Assessment includes exam style and supported tasks</a:t>
            </a:r>
          </a:p>
        </p:txBody>
      </p:sp>
    </p:spTree>
    <p:extLst>
      <p:ext uri="{BB962C8B-B14F-4D97-AF65-F5344CB8AC3E}">
        <p14:creationId xmlns:p14="http://schemas.microsoft.com/office/powerpoint/2010/main" val="2832458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fontScale="90000"/>
          </a:bodyPr>
          <a:lstStyle/>
          <a:p>
            <a:r>
              <a:rPr lang="en-AU" b="1" dirty="0">
                <a:latin typeface="Arial Narrow"/>
              </a:rPr>
              <a:t>          </a:t>
            </a:r>
            <a:r>
              <a:rPr lang="en-AU" sz="8000" b="1" dirty="0">
                <a:latin typeface="Arial Narrow"/>
              </a:rPr>
              <a:t>Year 11 English</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1443046" y="1272209"/>
            <a:ext cx="9746444" cy="48137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74320" marR="0" lvl="0" indent="-274320" algn="l" defTabSz="914400" rtl="0" eaLnBrk="1" fontAlgn="auto" latinLnBrk="0" hangingPunct="1">
              <a:lnSpc>
                <a:spcPct val="100000"/>
              </a:lnSpc>
              <a:spcBef>
                <a:spcPts val="0"/>
              </a:spcBef>
              <a:spcAft>
                <a:spcPts val="0"/>
              </a:spcAft>
              <a:buClr>
                <a:srgbClr val="A5A5A5"/>
              </a:buClr>
              <a:buSzTx/>
              <a:buFont typeface="Wingdings 2"/>
              <a:buNone/>
              <a:tabLst/>
              <a:defRPr/>
            </a:pPr>
            <a:endParaRPr kumimoji="0" lang="en-AU"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74320" marR="0" lvl="0" indent="-274320" algn="l" defTabSz="914400" rtl="0" eaLnBrk="1" fontAlgn="auto" latinLnBrk="0" hangingPunct="1">
              <a:lnSpc>
                <a:spcPct val="100000"/>
              </a:lnSpc>
              <a:spcBef>
                <a:spcPts val="0"/>
              </a:spcBef>
              <a:spcAft>
                <a:spcPts val="0"/>
              </a:spcAft>
              <a:buClr>
                <a:srgbClr val="A5A5A5"/>
              </a:buClr>
              <a:buSzTx/>
              <a:buFont typeface="Wingdings 2"/>
              <a:buNone/>
              <a:tabLst/>
              <a:defRPr/>
            </a:pPr>
            <a:r>
              <a:rPr kumimoji="0" lang="en-AU" sz="3200" b="0" i="1" u="none" strike="noStrike" kern="1200" cap="none" spc="0" normalizeH="0" baseline="0" noProof="0" dirty="0">
                <a:ln>
                  <a:noFill/>
                </a:ln>
                <a:solidFill>
                  <a:prstClr val="black"/>
                </a:solidFill>
                <a:effectLst/>
                <a:uLnTx/>
                <a:uFillTx/>
                <a:latin typeface="Calibri" panose="020F0502020204030204"/>
                <a:ea typeface="+mn-ea"/>
                <a:cs typeface="+mn-cs"/>
              </a:rPr>
              <a:t>In Studies, Standard and Advanced Year 11 English 2025,</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2"/>
              <a:buNone/>
              <a:tabLst/>
              <a:defRPr/>
            </a:pPr>
            <a:r>
              <a:rPr kumimoji="0" lang="en-AU" sz="3200" b="0" i="1" u="none" strike="noStrike" kern="1200" cap="none" spc="0" normalizeH="0" baseline="0" noProof="0" dirty="0">
                <a:ln>
                  <a:noFill/>
                </a:ln>
                <a:solidFill>
                  <a:prstClr val="black"/>
                </a:solidFill>
                <a:effectLst/>
                <a:uLnTx/>
                <a:uFillTx/>
                <a:latin typeface="Calibri" panose="020F0502020204030204"/>
                <a:ea typeface="+mn-ea"/>
                <a:cs typeface="+mn-cs"/>
              </a:rPr>
              <a:t>students will complete:</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2"/>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Standard &amp; Advanced &amp; Studies: Common Module: Reading to Write</a:t>
            </a: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Studies: On the Road Module</a:t>
            </a: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Standard Module A: Contemporary Possibilities</a:t>
            </a: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Advanced Module A: Narratives that Shape our World</a:t>
            </a: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Studies: Playing the Game Module</a:t>
            </a: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Standard Module B: Close Study of Literature</a:t>
            </a:r>
          </a:p>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Advanced Module B: Critical Study of Literature</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nstantia" pitchFamily="18" charset="0"/>
              <a:ea typeface="+mn-ea"/>
              <a:cs typeface="+mn-cs"/>
            </a:endParaRPr>
          </a:p>
        </p:txBody>
      </p:sp>
    </p:spTree>
    <p:extLst>
      <p:ext uri="{BB962C8B-B14F-4D97-AF65-F5344CB8AC3E}">
        <p14:creationId xmlns:p14="http://schemas.microsoft.com/office/powerpoint/2010/main" val="1755491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fontScale="90000"/>
          </a:bodyPr>
          <a:lstStyle/>
          <a:p>
            <a:r>
              <a:rPr lang="en-AU" b="1" dirty="0">
                <a:latin typeface="Arial Narrow"/>
              </a:rPr>
              <a:t>          </a:t>
            </a:r>
            <a:r>
              <a:rPr lang="en-AU" sz="6700" b="1" dirty="0">
                <a:latin typeface="Arial Narrow"/>
              </a:rPr>
              <a:t>Text Types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1530626" y="1274164"/>
            <a:ext cx="4795223" cy="339722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Calibri" panose="020F0502020204030204"/>
                <a:ea typeface="+mn-ea"/>
                <a:cs typeface="+mn-cs"/>
              </a:rPr>
              <a:t>Advanced: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Year 11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Range of text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Year 12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FOUR prescribed texts, drawn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Shakespearean Drama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Prose Fiction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Poetry or Drama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Film, media or nonfiction</a:t>
            </a:r>
          </a:p>
        </p:txBody>
      </p:sp>
      <p:sp>
        <p:nvSpPr>
          <p:cNvPr id="3" name="Rectangle 2">
            <a:extLst>
              <a:ext uri="{FF2B5EF4-FFF2-40B4-BE49-F238E27FC236}">
                <a16:creationId xmlns:a16="http://schemas.microsoft.com/office/drawing/2014/main" id="{9703A316-CCB7-88CC-E4FD-D7DB075686B3}"/>
              </a:ext>
            </a:extLst>
          </p:cNvPr>
          <p:cNvSpPr/>
          <p:nvPr/>
        </p:nvSpPr>
        <p:spPr>
          <a:xfrm>
            <a:off x="6519524" y="1274164"/>
            <a:ext cx="4990171" cy="3287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Calibri" panose="020F0502020204030204"/>
                <a:ea typeface="+mn-ea"/>
                <a:cs typeface="+mn-cs"/>
              </a:rPr>
              <a:t>Standard: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Year 11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Range of text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Year 12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THREE prescribed texts, drawn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Prose Fiction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Poetry or Drama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 Film or media or nonfiction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C35E19E-EBAB-BDC6-8C7F-B416F4A560FD}"/>
              </a:ext>
            </a:extLst>
          </p:cNvPr>
          <p:cNvSpPr/>
          <p:nvPr/>
        </p:nvSpPr>
        <p:spPr>
          <a:xfrm>
            <a:off x="2724783" y="4911886"/>
            <a:ext cx="6567589" cy="158098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Calibri" panose="020F0502020204030204"/>
                <a:ea typeface="+mn-ea"/>
                <a:cs typeface="+mn-cs"/>
              </a:rPr>
              <a:t>Studies: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Year 11 and 12 – A range of texts types including: shorter texts, contemporary texts, multimodal texts, film and a novel</a:t>
            </a:r>
          </a:p>
        </p:txBody>
      </p:sp>
    </p:spTree>
    <p:extLst>
      <p:ext uri="{BB962C8B-B14F-4D97-AF65-F5344CB8AC3E}">
        <p14:creationId xmlns:p14="http://schemas.microsoft.com/office/powerpoint/2010/main" val="1331238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fontScale="90000"/>
          </a:bodyPr>
          <a:lstStyle/>
          <a:p>
            <a:r>
              <a:rPr lang="en-AU" b="1" dirty="0">
                <a:latin typeface="Arial Narrow"/>
              </a:rPr>
              <a:t>          </a:t>
            </a:r>
            <a:r>
              <a:rPr lang="en-AU" sz="6700" b="1" dirty="0">
                <a:latin typeface="Arial Narrow"/>
              </a:rPr>
              <a:t>Text Types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1505349" y="1274164"/>
            <a:ext cx="4689129" cy="521871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Advanced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English </a:t>
            </a:r>
            <a:r>
              <a:rPr kumimoji="0" lang="en-US"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emphasises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challenging, often pre-20</a:t>
            </a:r>
            <a:r>
              <a:rPr kumimoji="0" lang="en-US" alt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Century texts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703A316-CCB7-88CC-E4FD-D7DB075686B3}"/>
              </a:ext>
            </a:extLst>
          </p:cNvPr>
          <p:cNvSpPr/>
          <p:nvPr/>
        </p:nvSpPr>
        <p:spPr>
          <a:xfrm>
            <a:off x="6708570" y="1274164"/>
            <a:ext cx="4801125" cy="52187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Standard</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English </a:t>
            </a:r>
            <a:r>
              <a:rPr kumimoji="0" lang="en-US"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emphasises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Australian texts and contemporary texts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Henry IV, Part 1 by William Shakespeare | Open Library">
            <a:extLst>
              <a:ext uri="{FF2B5EF4-FFF2-40B4-BE49-F238E27FC236}">
                <a16:creationId xmlns:a16="http://schemas.microsoft.com/office/drawing/2014/main" id="{C8A2A574-428D-F1E7-C5CB-06128E413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077" y="2621749"/>
            <a:ext cx="1519171" cy="25235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EA46D44-3515-9666-B079-82C9B7C3B66A}"/>
              </a:ext>
            </a:extLst>
          </p:cNvPr>
          <p:cNvPicPr>
            <a:picLocks noChangeAspect="1"/>
          </p:cNvPicPr>
          <p:nvPr/>
        </p:nvPicPr>
        <p:blipFill>
          <a:blip r:embed="rId4"/>
          <a:stretch>
            <a:fillRect/>
          </a:stretch>
        </p:blipFill>
        <p:spPr>
          <a:xfrm>
            <a:off x="1554050" y="4459853"/>
            <a:ext cx="1490516" cy="1869307"/>
          </a:xfrm>
          <a:prstGeom prst="rect">
            <a:avLst/>
          </a:prstGeom>
        </p:spPr>
      </p:pic>
      <p:pic>
        <p:nvPicPr>
          <p:cNvPr id="8" name="Picture 6">
            <a:extLst>
              <a:ext uri="{FF2B5EF4-FFF2-40B4-BE49-F238E27FC236}">
                <a16:creationId xmlns:a16="http://schemas.microsoft.com/office/drawing/2014/main" id="{19E0F361-AAD0-61B0-3E40-C75E186BA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212" y="5298306"/>
            <a:ext cx="1775450" cy="1182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John Keats | Biography, Poems, Odes, Philosophy, Death, &amp; Facts | Britannica">
            <a:extLst>
              <a:ext uri="{FF2B5EF4-FFF2-40B4-BE49-F238E27FC236}">
                <a16:creationId xmlns:a16="http://schemas.microsoft.com/office/drawing/2014/main" id="{115ED823-B80B-D10F-C3AB-09F9313BA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4758" y="2847071"/>
            <a:ext cx="2110869" cy="1583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rime Video: Billy Elliot">
            <a:extLst>
              <a:ext uri="{FF2B5EF4-FFF2-40B4-BE49-F238E27FC236}">
                <a16:creationId xmlns:a16="http://schemas.microsoft.com/office/drawing/2014/main" id="{CBC720BC-5F64-014F-8E59-27ACD00C0C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0125" y="3888564"/>
            <a:ext cx="1894210" cy="2525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insideadog.com.au/sites/default/files/imagecache/book_cover_full/the-curious-incident-of-the-dog-in-the-night-time.jpg">
            <a:hlinkClick r:id="rId8"/>
            <a:extLst>
              <a:ext uri="{FF2B5EF4-FFF2-40B4-BE49-F238E27FC236}">
                <a16:creationId xmlns:a16="http://schemas.microsoft.com/office/drawing/2014/main" id="{3965EB57-B242-A2CB-8668-13A96BFBD9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197" y="3044547"/>
            <a:ext cx="1480271" cy="225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one night the moon - Review - Photos - Ozmovies">
            <a:extLst>
              <a:ext uri="{FF2B5EF4-FFF2-40B4-BE49-F238E27FC236}">
                <a16:creationId xmlns:a16="http://schemas.microsoft.com/office/drawing/2014/main" id="{98E6633E-08F0-C4CD-252E-AFCE8DEA88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3468" y="4087912"/>
            <a:ext cx="1502588" cy="211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8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a:bodyPr>
          <a:lstStyle/>
          <a:p>
            <a:r>
              <a:rPr lang="en-AU" b="1" dirty="0">
                <a:latin typeface="Arial Narrow"/>
              </a:rPr>
              <a:t>          Course Expectations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1264420" y="1286652"/>
            <a:ext cx="10245275" cy="491677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Arial" charset="0"/>
              </a:rPr>
              <a:t>English Advanced requires you to be already accomplished at English:</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Independent reading skills – you will be expected to read the texts at home prior to starting to study them in class</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An ability to think critically and conceptually – the content and criteria is complex and challenging</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Keeping up – the pace is quite fast</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Confident writers, with sophisticated sentence construction, grammar and vocabulary</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Effective essay writers – essays are to be written in the final HSC exams</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srgbClr val="44546A"/>
                </a:solidFill>
                <a:effectLst/>
                <a:uLnTx/>
                <a:uFillTx/>
                <a:latin typeface="Calibri" panose="020F0502020204030204"/>
                <a:ea typeface="+mn-ea"/>
                <a:cs typeface="Arial" charset="0"/>
              </a:rPr>
              <a:t>Organised</a:t>
            </a: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 hard-working and enthusiastic – ready for the challenge!</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6069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FB59981-8DDA-129E-2CC8-14C20266EFAE}"/>
              </a:ext>
            </a:extLst>
          </p:cNvPr>
          <p:cNvSpPr txBox="1">
            <a:spLocks/>
          </p:cNvSpPr>
          <p:nvPr/>
        </p:nvSpPr>
        <p:spPr>
          <a:xfrm>
            <a:off x="1405546" y="260744"/>
            <a:ext cx="9144000" cy="1095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dirty="0"/>
              <a:t>Kathryn Johnstone</a:t>
            </a:r>
            <a:br>
              <a:rPr lang="en-AU" sz="3200" dirty="0"/>
            </a:br>
            <a:r>
              <a:rPr lang="en-AU" sz="3200" dirty="0"/>
              <a:t>Assistant Principal - Wellbeing and Engagement</a:t>
            </a:r>
          </a:p>
        </p:txBody>
      </p:sp>
      <p:pic>
        <p:nvPicPr>
          <p:cNvPr id="3" name="Picture 2">
            <a:extLst>
              <a:ext uri="{FF2B5EF4-FFF2-40B4-BE49-F238E27FC236}">
                <a16:creationId xmlns:a16="http://schemas.microsoft.com/office/drawing/2014/main" id="{8655E616-3D1D-752F-64EB-8206D7D96386}"/>
              </a:ext>
            </a:extLst>
          </p:cNvPr>
          <p:cNvPicPr>
            <a:picLocks noChangeAspect="1"/>
          </p:cNvPicPr>
          <p:nvPr/>
        </p:nvPicPr>
        <p:blipFill>
          <a:blip r:embed="rId2"/>
          <a:stretch>
            <a:fillRect/>
          </a:stretch>
        </p:blipFill>
        <p:spPr>
          <a:xfrm>
            <a:off x="1870595" y="1827842"/>
            <a:ext cx="8196194" cy="4364207"/>
          </a:xfrm>
          <a:prstGeom prst="rect">
            <a:avLst/>
          </a:prstGeom>
          <a:ln>
            <a:solidFill>
              <a:schemeClr val="accent1"/>
            </a:solidFill>
          </a:ln>
        </p:spPr>
      </p:pic>
    </p:spTree>
    <p:extLst>
      <p:ext uri="{BB962C8B-B14F-4D97-AF65-F5344CB8AC3E}">
        <p14:creationId xmlns:p14="http://schemas.microsoft.com/office/powerpoint/2010/main" val="2159836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a:bodyPr>
          <a:lstStyle/>
          <a:p>
            <a:r>
              <a:rPr lang="en-AU" b="1" dirty="0">
                <a:latin typeface="Arial Narrow"/>
              </a:rPr>
              <a:t>          Course Expectations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1443046" y="1454048"/>
            <a:ext cx="10245275" cy="491677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Arial" charset="0"/>
              </a:rPr>
              <a:t>English Standard requires:</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Independent reading skills – you will be expected to read the texts at home prior to starting to study them in class</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An ability to think critically and discuss ideas</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Working steadily each week</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Capable writers, with competent sentence construction, grammar and vocabulary</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mn-cs"/>
              </a:rPr>
              <a:t>Competent</a:t>
            </a: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 essay writers – essays are to be written in the final HSC exams</a:t>
            </a:r>
          </a:p>
          <a:p>
            <a:pPr marL="342900" marR="0" lvl="0" indent="-34290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srgbClr val="44546A"/>
                </a:solidFill>
                <a:effectLst/>
                <a:uLnTx/>
                <a:uFillTx/>
                <a:latin typeface="Calibri" panose="020F0502020204030204"/>
                <a:ea typeface="+mn-ea"/>
                <a:cs typeface="Arial" charset="0"/>
              </a:rPr>
              <a:t>Organised</a:t>
            </a: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Arial" charset="0"/>
              </a:rPr>
              <a:t>, hard-working and enthusiastic – ready for the challenge</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63501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A054E-E439-E395-8E73-570CB457B523}"/>
              </a:ext>
            </a:extLst>
          </p:cNvPr>
          <p:cNvSpPr/>
          <p:nvPr/>
        </p:nvSpPr>
        <p:spPr>
          <a:xfrm>
            <a:off x="715617" y="863014"/>
            <a:ext cx="9652396" cy="1582895"/>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184308" y="200233"/>
            <a:ext cx="9990030" cy="1325563"/>
          </a:xfrm>
        </p:spPr>
        <p:txBody>
          <a:bodyPr>
            <a:normAutofit/>
          </a:bodyPr>
          <a:lstStyle/>
          <a:p>
            <a:r>
              <a:rPr lang="en-AU" b="1" dirty="0">
                <a:latin typeface="Arial Narrow"/>
              </a:rPr>
              <a:t>          Course Expectations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821532" y="1386494"/>
            <a:ext cx="9044012" cy="894523"/>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Arial" charset="0"/>
              </a:rPr>
              <a:t>Assessment: </a:t>
            </a: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Arial" charset="0"/>
              </a:rPr>
              <a:t>There are three assessment tasks for all 2 Unit Courses in Year 11 that take the form of</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Arial" charset="0"/>
              </a:rPr>
              <a:t>Supported Tasks and Exam Style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 name="Rectangle 2">
            <a:extLst>
              <a:ext uri="{FF2B5EF4-FFF2-40B4-BE49-F238E27FC236}">
                <a16:creationId xmlns:a16="http://schemas.microsoft.com/office/drawing/2014/main" id="{D55C2D90-CFB5-853A-691A-699385B197E5}"/>
              </a:ext>
            </a:extLst>
          </p:cNvPr>
          <p:cNvSpPr/>
          <p:nvPr/>
        </p:nvSpPr>
        <p:spPr>
          <a:xfrm>
            <a:off x="1262270" y="2610801"/>
            <a:ext cx="10150588" cy="404696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mn-cs"/>
              </a:rPr>
              <a:t>Should I do English Studies?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would not put English in my top 3 subjects and would prefer to devote more time to others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need assistance in developing my writing</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have vocational aspirations to work/do an apprenticeship or go to TAFE and don’t need an ATAR</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understand that I </a:t>
            </a: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mn-cs"/>
              </a:rPr>
              <a:t>can get an ATAR if I sit the HSC Exam</a:t>
            </a:r>
            <a:endPar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43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184308" y="200233"/>
            <a:ext cx="9990030" cy="1325563"/>
          </a:xfrm>
        </p:spPr>
        <p:txBody>
          <a:bodyPr>
            <a:normAutofit/>
          </a:bodyPr>
          <a:lstStyle/>
          <a:p>
            <a:r>
              <a:rPr lang="en-AU" b="1" dirty="0">
                <a:latin typeface="Arial Narrow"/>
              </a:rPr>
              <a:t>          Course Expectations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320040" y="989352"/>
            <a:ext cx="9409774" cy="18437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Arial" charset="0"/>
              </a:rPr>
              <a:t>Assessment: </a:t>
            </a: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Arial" charset="0"/>
              </a:rPr>
              <a:t>There are three assessment tasks for all 2 Unit Courses in Year 11 that take the form of</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Arial" charset="0"/>
              </a:rPr>
              <a:t>Supported Tasks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Arial" charset="0"/>
              </a:rPr>
              <a:t>Exam</a:t>
            </a:r>
          </a:p>
        </p:txBody>
      </p:sp>
      <p:sp>
        <p:nvSpPr>
          <p:cNvPr id="3" name="Rectangle 2">
            <a:extLst>
              <a:ext uri="{FF2B5EF4-FFF2-40B4-BE49-F238E27FC236}">
                <a16:creationId xmlns:a16="http://schemas.microsoft.com/office/drawing/2014/main" id="{D55C2D90-CFB5-853A-691A-699385B197E5}"/>
              </a:ext>
            </a:extLst>
          </p:cNvPr>
          <p:cNvSpPr/>
          <p:nvPr/>
        </p:nvSpPr>
        <p:spPr>
          <a:xfrm>
            <a:off x="1822398" y="2524778"/>
            <a:ext cx="9590459" cy="43332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mn-cs"/>
              </a:rPr>
              <a:t>Should I do English Standard?</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have performed satisfactorily in Year 10 English</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am not that keen on Shakespeare, I prefer more modern texts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need assistance in developing my extended writing</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mn-cs"/>
              </a:rPr>
              <a:t>I need 2 units of English for university study</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I am prepared for homework and independent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831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9990030" cy="1325563"/>
          </a:xfrm>
        </p:spPr>
        <p:txBody>
          <a:bodyPr>
            <a:normAutofit/>
          </a:bodyPr>
          <a:lstStyle/>
          <a:p>
            <a:r>
              <a:rPr lang="en-AU" b="1" dirty="0">
                <a:latin typeface="Arial Narrow"/>
              </a:rPr>
              <a:t>          Course Expectations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3" name="Rectangle 2">
            <a:extLst>
              <a:ext uri="{FF2B5EF4-FFF2-40B4-BE49-F238E27FC236}">
                <a16:creationId xmlns:a16="http://schemas.microsoft.com/office/drawing/2014/main" id="{D55C2D90-CFB5-853A-691A-699385B197E5}"/>
              </a:ext>
            </a:extLst>
          </p:cNvPr>
          <p:cNvSpPr/>
          <p:nvPr/>
        </p:nvSpPr>
        <p:spPr>
          <a:xfrm>
            <a:off x="1443046" y="1262389"/>
            <a:ext cx="9604705" cy="53782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Should I do English Advanced ?</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1" i="0" u="none" strike="noStrike" kern="1200" cap="none" spc="0" normalizeH="0" baseline="0" noProof="0" dirty="0">
                <a:ln>
                  <a:noFill/>
                </a:ln>
                <a:solidFill>
                  <a:prstClr val="black"/>
                </a:solidFill>
                <a:effectLst/>
                <a:uLnTx/>
                <a:uFillTx/>
                <a:latin typeface="Calibri" panose="020F0502020204030204"/>
                <a:ea typeface="+mn-ea"/>
                <a:cs typeface="+mn-cs"/>
              </a:rPr>
              <a:t>I love English</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My Year 10 English teacher believes that I can cope with the demands of this course – I can think critically and conceptually</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Shakespeare is compulsory! Yippee!</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a skilled writer who is willing to devote time to develop this skill further</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like to think critically and express my individual ideas</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a keen reader, read widely across genres and enjoy the classics</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motivated and organised and understand I am going to have to complete homework and independent research</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considering studying English type subjects at university</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would like to do Extension 1 and/or Extension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445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184308" y="200233"/>
            <a:ext cx="9990030" cy="1325563"/>
          </a:xfrm>
        </p:spPr>
        <p:txBody>
          <a:bodyPr>
            <a:normAutofit fontScale="90000"/>
          </a:bodyPr>
          <a:lstStyle/>
          <a:p>
            <a:r>
              <a:rPr lang="en-AU" b="1" dirty="0">
                <a:latin typeface="Arial Narrow"/>
              </a:rPr>
              <a:t>          Course Expectations- Year 11 Extension</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6" name="Rectangle 5">
            <a:extLst>
              <a:ext uri="{FF2B5EF4-FFF2-40B4-BE49-F238E27FC236}">
                <a16:creationId xmlns:a16="http://schemas.microsoft.com/office/drawing/2014/main" id="{E0E98FA0-1E92-1DF7-065D-31EC8D9EFA0C}"/>
              </a:ext>
            </a:extLst>
          </p:cNvPr>
          <p:cNvSpPr/>
          <p:nvPr/>
        </p:nvSpPr>
        <p:spPr>
          <a:xfrm>
            <a:off x="320039" y="989352"/>
            <a:ext cx="10727711" cy="184379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In Extension 1, you complete a Module called: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dirty="0">
                <a:ln>
                  <a:noFill/>
                </a:ln>
                <a:solidFill>
                  <a:prstClr val="black"/>
                </a:solidFill>
                <a:effectLst/>
                <a:uLnTx/>
                <a:uFillTx/>
                <a:latin typeface="Calibri" panose="020F0502020204030204"/>
                <a:ea typeface="+mn-ea"/>
                <a:cs typeface="+mn-cs"/>
              </a:rPr>
              <a:t>Texts, Culture and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This involves critical analysis, independent investigation and the creation of extended creative compositions, as well as an independent research project.</a:t>
            </a:r>
          </a:p>
        </p:txBody>
      </p:sp>
      <p:sp>
        <p:nvSpPr>
          <p:cNvPr id="3" name="Rectangle 2">
            <a:extLst>
              <a:ext uri="{FF2B5EF4-FFF2-40B4-BE49-F238E27FC236}">
                <a16:creationId xmlns:a16="http://schemas.microsoft.com/office/drawing/2014/main" id="{D55C2D90-CFB5-853A-691A-699385B197E5}"/>
              </a:ext>
            </a:extLst>
          </p:cNvPr>
          <p:cNvSpPr/>
          <p:nvPr/>
        </p:nvSpPr>
        <p:spPr>
          <a:xfrm>
            <a:off x="1291149" y="3013023"/>
            <a:ext cx="10370443" cy="34798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A5A5A5"/>
              </a:buClr>
              <a:buSzTx/>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mn-cs"/>
              </a:rPr>
              <a:t>Should I do English Extension?</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have selected Advanced English</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English is one of my favourite subjects</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a skilled writer who is keen to continue to develop in this area</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can think critically and conceptually</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self-motivated and have well developed organisational skills</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am prepared to work independently and am a keen reader of a variety of texts</a:t>
            </a:r>
          </a:p>
          <a:p>
            <a:pPr marL="274320" marR="0" lvl="0" indent="-274320" algn="l" defTabSz="914400" rtl="0" eaLnBrk="1" fontAlgn="auto" latinLnBrk="0" hangingPunct="1">
              <a:lnSpc>
                <a:spcPct val="100000"/>
              </a:lnSpc>
              <a:spcBef>
                <a:spcPts val="0"/>
              </a:spcBef>
              <a:spcAft>
                <a:spcPts val="0"/>
              </a:spcAft>
              <a:buClr>
                <a:srgbClr val="A5A5A5"/>
              </a:buClr>
              <a:buSzTx/>
              <a:buFont typeface="Wingdings" pitchFamily="2" charset="2"/>
              <a:buChar char="q"/>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 would like to select Extension 2 English in Year 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77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184308" y="200233"/>
            <a:ext cx="9990030" cy="1325563"/>
          </a:xfrm>
        </p:spPr>
        <p:txBody>
          <a:bodyPr>
            <a:normAutofit/>
          </a:bodyPr>
          <a:lstStyle/>
          <a:p>
            <a:r>
              <a:rPr lang="en-AU" b="1" dirty="0">
                <a:latin typeface="Arial Narrow"/>
              </a:rPr>
              <a:t>    What does the data tell us?</a:t>
            </a:r>
            <a:br>
              <a:rPr lang="en-AU" sz="4400" b="1" dirty="0">
                <a:latin typeface="Arial Narrow" panose="020B0606020202030204" pitchFamily="34" charset="0"/>
              </a:rPr>
            </a:br>
            <a:endParaRPr lang="en-AU" b="1" dirty="0">
              <a:latin typeface="Arial Narrow"/>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298307"/>
            <a:ext cx="1090148" cy="1194568"/>
          </a:xfrm>
          <a:prstGeom prst="rect">
            <a:avLst/>
          </a:prstGeom>
        </p:spPr>
      </p:pic>
      <p:sp>
        <p:nvSpPr>
          <p:cNvPr id="3" name="Rectangle 2">
            <a:extLst>
              <a:ext uri="{FF2B5EF4-FFF2-40B4-BE49-F238E27FC236}">
                <a16:creationId xmlns:a16="http://schemas.microsoft.com/office/drawing/2014/main" id="{D55C2D90-CFB5-853A-691A-699385B197E5}"/>
              </a:ext>
            </a:extLst>
          </p:cNvPr>
          <p:cNvSpPr/>
          <p:nvPr/>
        </p:nvSpPr>
        <p:spPr>
          <a:xfrm>
            <a:off x="1334125" y="899410"/>
            <a:ext cx="9972693" cy="57583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important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choose the English course that sounds right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are many misconceptions about your English choice, such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 is prestige in choosing Advanced English.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Advanced is where the ‘good’ students 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Advanced will get you a better ATAR.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UAC guide includes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English Advanced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a pre-requisite for some courses.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This simply isn’t true.</a:t>
            </a: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Universities do not know what you studied – they only know your ATAR – you get the best ATAR by being the best in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your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course, no matter what course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Please feel free to ask the available English staff any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Call or Email the English Leader of Learning:   mary.picton@mn.catholic.edu.au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940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BE31A6F-AF56-4DB7-85C4-26061496E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722" y="357375"/>
            <a:ext cx="5272556" cy="587347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494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4A8865-8DA4-46C7-9712-A1B47AA77843}"/>
              </a:ext>
            </a:extLst>
          </p:cNvPr>
          <p:cNvSpPr txBox="1"/>
          <p:nvPr/>
        </p:nvSpPr>
        <p:spPr>
          <a:xfrm>
            <a:off x="1562590" y="1539686"/>
            <a:ext cx="8601075" cy="461665"/>
          </a:xfrm>
          <a:prstGeom prst="rect">
            <a:avLst/>
          </a:prstGeom>
          <a:noFill/>
        </p:spPr>
        <p:txBody>
          <a:bodyPr wrap="square" rtlCol="0">
            <a:spAutoFit/>
          </a:bodyPr>
          <a:lstStyle/>
          <a:p>
            <a:r>
              <a:rPr lang="en-AU" sz="2400" dirty="0">
                <a:latin typeface="Arial Narrow" panose="020B0606020202030204" pitchFamily="34" charset="0"/>
              </a:rPr>
              <a:t>.</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9" name="TextBox 8">
            <a:extLst>
              <a:ext uri="{FF2B5EF4-FFF2-40B4-BE49-F238E27FC236}">
                <a16:creationId xmlns:a16="http://schemas.microsoft.com/office/drawing/2014/main" id="{B09BE82B-AFC4-8EE7-7548-D859643D43D6}"/>
              </a:ext>
            </a:extLst>
          </p:cNvPr>
          <p:cNvSpPr txBox="1"/>
          <p:nvPr/>
        </p:nvSpPr>
        <p:spPr>
          <a:xfrm>
            <a:off x="1368915" y="645922"/>
            <a:ext cx="9529994" cy="6924973"/>
          </a:xfrm>
          <a:prstGeom prst="rect">
            <a:avLst/>
          </a:prstGeom>
          <a:noFill/>
        </p:spPr>
        <p:txBody>
          <a:bodyPr wrap="square" rtlCol="0">
            <a:spAutoFit/>
          </a:bodyPr>
          <a:lstStyle/>
          <a:p>
            <a:pPr marL="285750" indent="-285750">
              <a:buFont typeface="Arial" panose="020B0604020202020204" pitchFamily="34" charset="0"/>
              <a:buChar char="•"/>
            </a:pPr>
            <a:r>
              <a:rPr lang="en-AU" sz="2400" dirty="0"/>
              <a:t>McKillop Centre and Learning Support. Staff are available for information on Life Skills Courses or any general Learning Support questions.  You will find their space just off the main yard. </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Careers – Ashley Phillips – Open each session for questions</a:t>
            </a:r>
          </a:p>
          <a:p>
            <a:endParaRPr lang="en-AU" sz="2400" dirty="0"/>
          </a:p>
          <a:p>
            <a:pPr marL="285750" indent="-285750">
              <a:buFont typeface="Arial" panose="020B0604020202020204" pitchFamily="34" charset="0"/>
              <a:buChar char="•"/>
            </a:pPr>
            <a:r>
              <a:rPr lang="en-AU" sz="2400" dirty="0"/>
              <a:t>Please refer to Map and session venues that was sent to each family. Spare copies at back of hall. </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Mr Ptolemy, Ms Johnstone and I will be in the main yard if you have any questions or are lost.. </a:t>
            </a:r>
          </a:p>
          <a:p>
            <a:endParaRPr lang="en-AU" sz="2400" dirty="0"/>
          </a:p>
          <a:p>
            <a:pPr marL="285750" indent="-285750">
              <a:buFont typeface="Arial" panose="020B0604020202020204" pitchFamily="34" charset="0"/>
              <a:buChar char="•"/>
            </a:pPr>
            <a:r>
              <a:rPr lang="en-AU" sz="2400" dirty="0"/>
              <a:t>A bell will sound shortly to begin the first session. Bells will sound at the end of each session. </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Each session will be 20 min. There will be 5 Sessions. </a:t>
            </a:r>
            <a:r>
              <a:rPr lang="en-AU" sz="2400" dirty="0">
                <a:solidFill>
                  <a:srgbClr val="FF0000"/>
                </a:solidFill>
              </a:rPr>
              <a:t>Capacity.</a:t>
            </a:r>
          </a:p>
          <a:p>
            <a:endParaRPr lang="en-AU" sz="1400" dirty="0"/>
          </a:p>
          <a:p>
            <a:r>
              <a:rPr lang="en-AU" sz="2800" i="1" dirty="0">
                <a:solidFill>
                  <a:schemeClr val="bg2">
                    <a:lumMod val="50000"/>
                  </a:schemeClr>
                </a:solidFill>
              </a:rPr>
              <a:t>.</a:t>
            </a:r>
          </a:p>
          <a:p>
            <a:endParaRPr lang="en-AU" dirty="0"/>
          </a:p>
        </p:txBody>
      </p:sp>
    </p:spTree>
    <p:extLst>
      <p:ext uri="{BB962C8B-B14F-4D97-AF65-F5344CB8AC3E}">
        <p14:creationId xmlns:p14="http://schemas.microsoft.com/office/powerpoint/2010/main" val="791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E38AA28E-DC52-9BCC-B674-CC92946A6351}"/>
              </a:ext>
            </a:extLst>
          </p:cNvPr>
          <p:cNvSpPr>
            <a:spLocks noGrp="1"/>
          </p:cNvSpPr>
          <p:nvPr>
            <p:ph type="title"/>
          </p:nvPr>
        </p:nvSpPr>
        <p:spPr>
          <a:xfrm>
            <a:off x="838200" y="365125"/>
            <a:ext cx="10515600" cy="1325563"/>
          </a:xfrm>
        </p:spPr>
        <p:txBody>
          <a:bodyPr/>
          <a:lstStyle/>
          <a:p>
            <a:r>
              <a:rPr lang="en-AU" dirty="0"/>
              <a:t>Basic Layout….</a:t>
            </a:r>
          </a:p>
        </p:txBody>
      </p:sp>
      <p:sp>
        <p:nvSpPr>
          <p:cNvPr id="8" name="TextBox 7">
            <a:extLst>
              <a:ext uri="{FF2B5EF4-FFF2-40B4-BE49-F238E27FC236}">
                <a16:creationId xmlns:a16="http://schemas.microsoft.com/office/drawing/2014/main" id="{990DBFA5-ED15-C7E4-F2E3-9AC09CF8E15E}"/>
              </a:ext>
            </a:extLst>
          </p:cNvPr>
          <p:cNvSpPr txBox="1"/>
          <p:nvPr/>
        </p:nvSpPr>
        <p:spPr>
          <a:xfrm>
            <a:off x="953127" y="1690688"/>
            <a:ext cx="8929782" cy="3785652"/>
          </a:xfrm>
          <a:prstGeom prst="rect">
            <a:avLst/>
          </a:prstGeom>
          <a:noFill/>
        </p:spPr>
        <p:txBody>
          <a:bodyPr wrap="square" rtlCol="0">
            <a:spAutoFit/>
          </a:bodyPr>
          <a:lstStyle/>
          <a:p>
            <a:r>
              <a:rPr lang="en-AU" sz="4000" dirty="0"/>
              <a:t>A, B &amp; C Block</a:t>
            </a:r>
          </a:p>
          <a:p>
            <a:endParaRPr lang="en-AU" sz="4000" dirty="0"/>
          </a:p>
          <a:p>
            <a:r>
              <a:rPr lang="en-AU" sz="4000" dirty="0"/>
              <a:t>BG.., CG..  etc = Ground Level</a:t>
            </a:r>
          </a:p>
          <a:p>
            <a:endParaRPr lang="en-AU" sz="4000" dirty="0"/>
          </a:p>
          <a:p>
            <a:r>
              <a:rPr lang="en-AU" sz="4000" dirty="0"/>
              <a:t>A10.. B10… etc = 1</a:t>
            </a:r>
            <a:r>
              <a:rPr lang="en-AU" sz="4000" baseline="30000" dirty="0"/>
              <a:t>st</a:t>
            </a:r>
            <a:r>
              <a:rPr lang="en-AU" sz="4000" dirty="0"/>
              <a:t> floor. </a:t>
            </a:r>
          </a:p>
          <a:p>
            <a:endParaRPr lang="en-AU" sz="4000" dirty="0"/>
          </a:p>
        </p:txBody>
      </p:sp>
    </p:spTree>
    <p:extLst>
      <p:ext uri="{BB962C8B-B14F-4D97-AF65-F5344CB8AC3E}">
        <p14:creationId xmlns:p14="http://schemas.microsoft.com/office/powerpoint/2010/main" val="16678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BE31A6F-AF56-4DB7-85C4-26061496E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9722" y="357375"/>
            <a:ext cx="5272556" cy="587347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7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BE31A6F-AF56-4DB7-85C4-26061496E7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9722" y="357375"/>
            <a:ext cx="5272556" cy="5873473"/>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0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2CF2-22A1-4181-B30D-65F3395FB957}"/>
              </a:ext>
            </a:extLst>
          </p:cNvPr>
          <p:cNvSpPr>
            <a:spLocks noGrp="1"/>
          </p:cNvSpPr>
          <p:nvPr>
            <p:ph type="title"/>
          </p:nvPr>
        </p:nvSpPr>
        <p:spPr>
          <a:xfrm>
            <a:off x="320040" y="365125"/>
            <a:ext cx="8326120" cy="1325563"/>
          </a:xfrm>
        </p:spPr>
        <p:txBody>
          <a:bodyPr/>
          <a:lstStyle/>
          <a:p>
            <a:r>
              <a:rPr lang="en-AU" b="1" dirty="0">
                <a:latin typeface="Arial Narrow" panose="020B0606020202030204" pitchFamily="34" charset="0"/>
              </a:rPr>
              <a:t>Factors that should form decisions. </a:t>
            </a: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pic>
        <p:nvPicPr>
          <p:cNvPr id="9" name="Picture 4">
            <a:extLst>
              <a:ext uri="{FF2B5EF4-FFF2-40B4-BE49-F238E27FC236}">
                <a16:creationId xmlns:a16="http://schemas.microsoft.com/office/drawing/2014/main" id="{31AA0E55-65D4-404A-9F19-B6C9EB9D7F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2297" y="1690688"/>
            <a:ext cx="6215937" cy="46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01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4A8865-8DA4-46C7-9712-A1B47AA77843}"/>
              </a:ext>
            </a:extLst>
          </p:cNvPr>
          <p:cNvSpPr txBox="1"/>
          <p:nvPr/>
        </p:nvSpPr>
        <p:spPr>
          <a:xfrm>
            <a:off x="1282704" y="1044904"/>
            <a:ext cx="9888382" cy="5139869"/>
          </a:xfrm>
          <a:prstGeom prst="rect">
            <a:avLst/>
          </a:prstGeom>
          <a:noFill/>
        </p:spPr>
        <p:txBody>
          <a:bodyPr wrap="square" rtlCol="0">
            <a:spAutoFit/>
          </a:bodyPr>
          <a:lstStyle/>
          <a:p>
            <a:r>
              <a:rPr lang="en-AU" altLang="en-US" sz="1600" b="1" dirty="0"/>
              <a:t>Interest.</a:t>
            </a:r>
            <a:r>
              <a:rPr lang="en-AU" altLang="en-US" sz="1600" dirty="0"/>
              <a:t> </a:t>
            </a:r>
          </a:p>
          <a:p>
            <a:endParaRPr lang="en-AU" altLang="en-US" sz="1600" dirty="0"/>
          </a:p>
          <a:p>
            <a:r>
              <a:rPr lang="en-AU" altLang="en-US" sz="1600" dirty="0"/>
              <a:t>Choose a course  that interests you, something that has engaged you at your current school.  Interest will keep your focus and attention and will more likely result in a positive achievement. </a:t>
            </a:r>
          </a:p>
          <a:p>
            <a:endParaRPr lang="en-AU" altLang="en-US" sz="1600" dirty="0"/>
          </a:p>
          <a:p>
            <a:r>
              <a:rPr lang="en-AU" altLang="en-US" sz="1600" b="1" dirty="0"/>
              <a:t>Challenge.</a:t>
            </a:r>
          </a:p>
          <a:p>
            <a:endParaRPr lang="en-AU" altLang="en-US" sz="1600" dirty="0"/>
          </a:p>
          <a:p>
            <a:r>
              <a:rPr lang="en-AU" altLang="en-US" sz="1600" dirty="0"/>
              <a:t>You need to choose courses that challenge you, that extend, and require you to work at. Studying courses because you believe they are easier may affect your overall achievement. Senior Studies is about extending you to allow you to reach your potential.</a:t>
            </a:r>
          </a:p>
          <a:p>
            <a:endParaRPr lang="en-AU" altLang="en-US" sz="1600" dirty="0"/>
          </a:p>
          <a:p>
            <a:r>
              <a:rPr lang="en-AU" altLang="en-US" sz="1600" b="1" dirty="0"/>
              <a:t>Realistic</a:t>
            </a:r>
          </a:p>
          <a:p>
            <a:endParaRPr lang="en-AU" altLang="en-US" sz="1600" dirty="0"/>
          </a:p>
          <a:p>
            <a:r>
              <a:rPr lang="en-AU" altLang="en-US" sz="1600" dirty="0"/>
              <a:t>What are you actually capable of. This is influenced by the level of study you have completed at Stage 5,… but not limited to this. Advice from your teachers, what you hear tonight, and the Curriculum Handbook will help in this. Choosing courses that are too difficult or too easy for you based on what others are doing or saying is a flawed strategy. It is your HSC, what do YOU want to study and what are YOU capable of.</a:t>
            </a:r>
          </a:p>
          <a:p>
            <a:endParaRPr lang="en-AU" altLang="en-US" sz="1600" dirty="0"/>
          </a:p>
          <a:p>
            <a:pPr algn="ctr"/>
            <a:r>
              <a:rPr lang="en-AU" altLang="en-US" sz="1600" dirty="0">
                <a:solidFill>
                  <a:srgbClr val="FF0000"/>
                </a:solidFill>
              </a:rPr>
              <a:t>N.B. It is always a fine line and a difficult task to get ‘Challenge’ and ‘Realistic’ right</a:t>
            </a:r>
            <a:r>
              <a:rPr lang="en-AU" altLang="en-US" sz="1600" dirty="0"/>
              <a:t>. </a:t>
            </a:r>
          </a:p>
          <a:p>
            <a:endParaRPr lang="en-AU" sz="2400" dirty="0">
              <a:latin typeface="Arial Narrow" panose="020B0606020202030204" pitchFamily="34" charset="0"/>
            </a:endParaRPr>
          </a:p>
        </p:txBody>
      </p:sp>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9" name="Title 1">
            <a:extLst>
              <a:ext uri="{FF2B5EF4-FFF2-40B4-BE49-F238E27FC236}">
                <a16:creationId xmlns:a16="http://schemas.microsoft.com/office/drawing/2014/main" id="{308829F7-423C-41D0-B173-9E4497FB1D4F}"/>
              </a:ext>
            </a:extLst>
          </p:cNvPr>
          <p:cNvSpPr>
            <a:spLocks noGrp="1"/>
          </p:cNvSpPr>
          <p:nvPr>
            <p:ph type="title"/>
          </p:nvPr>
        </p:nvSpPr>
        <p:spPr>
          <a:xfrm>
            <a:off x="278730" y="109735"/>
            <a:ext cx="7967648" cy="717055"/>
          </a:xfrm>
        </p:spPr>
        <p:txBody>
          <a:bodyPr/>
          <a:lstStyle/>
          <a:p>
            <a:r>
              <a:rPr lang="en-AU" b="1" dirty="0">
                <a:latin typeface="Arial Narrow" panose="020B0606020202030204" pitchFamily="34" charset="0"/>
              </a:rPr>
              <a:t>Factors that should form decisions. </a:t>
            </a:r>
          </a:p>
        </p:txBody>
      </p:sp>
    </p:spTree>
    <p:extLst>
      <p:ext uri="{BB962C8B-B14F-4D97-AF65-F5344CB8AC3E}">
        <p14:creationId xmlns:p14="http://schemas.microsoft.com/office/powerpoint/2010/main" val="401969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E6168A-600D-42A8-9B28-A99441DDDE18}"/>
              </a:ext>
            </a:extLst>
          </p:cNvPr>
          <p:cNvSpPr/>
          <p:nvPr/>
        </p:nvSpPr>
        <p:spPr>
          <a:xfrm>
            <a:off x="11839102" y="0"/>
            <a:ext cx="338609" cy="6858000"/>
          </a:xfrm>
          <a:prstGeom prst="rect">
            <a:avLst/>
          </a:prstGeom>
          <a:solidFill>
            <a:srgbClr val="111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FB9CDCC3-BF3A-4158-A2B4-5472E66C9C77}"/>
              </a:ext>
            </a:extLst>
          </p:cNvPr>
          <p:cNvSpPr/>
          <p:nvPr/>
        </p:nvSpPr>
        <p:spPr>
          <a:xfrm>
            <a:off x="11509695" y="0"/>
            <a:ext cx="135732" cy="6858000"/>
          </a:xfrm>
          <a:prstGeom prst="rect">
            <a:avLst/>
          </a:prstGeom>
          <a:solidFill>
            <a:srgbClr val="F2E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D2E0BB-011B-4B4A-B306-050D96461425}"/>
              </a:ext>
            </a:extLst>
          </p:cNvPr>
          <p:cNvSpPr/>
          <p:nvPr/>
        </p:nvSpPr>
        <p:spPr>
          <a:xfrm>
            <a:off x="11645427" y="0"/>
            <a:ext cx="193675" cy="6858000"/>
          </a:xfrm>
          <a:prstGeom prst="rect">
            <a:avLst/>
          </a:prstGeom>
          <a:solidFill>
            <a:srgbClr val="E2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Content Placeholder 3" descr="A close up of a sign&#10;&#10;Description automatically generated">
            <a:extLst>
              <a:ext uri="{FF2B5EF4-FFF2-40B4-BE49-F238E27FC236}">
                <a16:creationId xmlns:a16="http://schemas.microsoft.com/office/drawing/2014/main" id="{9847DF5A-A00A-43A9-97B3-D21C378633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898" y="5307676"/>
            <a:ext cx="1209692" cy="1325563"/>
          </a:xfrm>
          <a:prstGeom prst="rect">
            <a:avLst/>
          </a:prstGeom>
        </p:spPr>
      </p:pic>
      <p:sp>
        <p:nvSpPr>
          <p:cNvPr id="9" name="Title 8">
            <a:extLst>
              <a:ext uri="{FF2B5EF4-FFF2-40B4-BE49-F238E27FC236}">
                <a16:creationId xmlns:a16="http://schemas.microsoft.com/office/drawing/2014/main" id="{505970B7-3FD9-4B98-9A40-BE6CB203EDAA}"/>
              </a:ext>
            </a:extLst>
          </p:cNvPr>
          <p:cNvSpPr txBox="1">
            <a:spLocks noGrp="1"/>
          </p:cNvSpPr>
          <p:nvPr>
            <p:ph type="title"/>
          </p:nvPr>
        </p:nvSpPr>
        <p:spPr>
          <a:xfrm>
            <a:off x="3095171" y="1887426"/>
            <a:ext cx="5369321" cy="1200329"/>
          </a:xfrm>
          <a:prstGeom prst="rect">
            <a:avLst/>
          </a:prstGeom>
          <a:noFill/>
        </p:spPr>
        <p:txBody>
          <a:bodyPr wrap="square" rtlCol="0">
            <a:spAutoFit/>
          </a:bodyPr>
          <a:lstStyle/>
          <a:p>
            <a:r>
              <a:rPr lang="en-AU" sz="8000" b="1" dirty="0"/>
              <a:t>Terminology</a:t>
            </a:r>
          </a:p>
        </p:txBody>
      </p:sp>
    </p:spTree>
    <p:extLst>
      <p:ext uri="{BB962C8B-B14F-4D97-AF65-F5344CB8AC3E}">
        <p14:creationId xmlns:p14="http://schemas.microsoft.com/office/powerpoint/2010/main" val="90770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0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44F6E8BA6484EA41E8662C9BDFA5C" ma:contentTypeVersion="28" ma:contentTypeDescription="Create a new document." ma:contentTypeScope="" ma:versionID="d2008caf3470015653acce5cfb2a6bf3">
  <xsd:schema xmlns:xsd="http://www.w3.org/2001/XMLSchema" xmlns:xs="http://www.w3.org/2001/XMLSchema" xmlns:p="http://schemas.microsoft.com/office/2006/metadata/properties" xmlns:ns2="e206f3a7-4d24-4185-91bc-dc45d5d7e5b3" xmlns:ns3="11e96430-4f70-484b-86d1-5bc716e92831" xmlns:ns4="d70224af-889d-4d71-ad7a-8a67118c62eb" targetNamespace="http://schemas.microsoft.com/office/2006/metadata/properties" ma:root="true" ma:fieldsID="0888e58671e442a5d10d2ed0b9732142" ns2:_="" ns3:_="" ns4:_="">
    <xsd:import namespace="e206f3a7-4d24-4185-91bc-dc45d5d7e5b3"/>
    <xsd:import namespace="11e96430-4f70-484b-86d1-5bc716e92831"/>
    <xsd:import namespace="d70224af-889d-4d71-ad7a-8a67118c62eb"/>
    <xsd:element name="properties">
      <xsd:complexType>
        <xsd:sequence>
          <xsd:element name="documentManagement">
            <xsd:complexType>
              <xsd:all>
                <xsd:element ref="ns2:g733b4c6965441d7a45791f945f11506" minOccurs="0"/>
                <xsd:element ref="ns3:TaxCatchAll" minOccurs="0"/>
                <xsd:element ref="ns2:Activity" minOccurs="0"/>
                <xsd:element ref="ns2:d39d20e885aa4ed38c95352f5fe5829c" minOccurs="0"/>
                <xsd:element ref="ns4:MediaServiceMetadata" minOccurs="0"/>
                <xsd:element ref="ns4:MediaServiceFastMetadata" minOccurs="0"/>
                <xsd:element ref="ns4:MediaServiceAutoKeyPoints" minOccurs="0"/>
                <xsd:element ref="ns4:MediaServiceKeyPoints" minOccurs="0"/>
                <xsd:element ref="ns2:SharedWithUsers" minOccurs="0"/>
                <xsd:element ref="ns2:SharedWithDetail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Flow_SignoffStatu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06f3a7-4d24-4185-91bc-dc45d5d7e5b3" elementFormDefault="qualified">
    <xsd:import namespace="http://schemas.microsoft.com/office/2006/documentManagement/types"/>
    <xsd:import namespace="http://schemas.microsoft.com/office/infopath/2007/PartnerControls"/>
    <xsd:element name="g733b4c6965441d7a45791f945f11506" ma:index="9" nillable="true" ma:taxonomy="true" ma:internalName="g733b4c6965441d7a45791f945f11506" ma:taxonomyFieldName="Site_x0020_Type" ma:displayName="Site Type" ma:default="" ma:fieldId="{0733b4c6-9654-41d7-a457-91f945f11506}" ma:sspId="f459966c-f634-436c-8c1b-a7a5bc0a367f" ma:termSetId="ecbce864-e744-4087-9133-8e555951ecaf" ma:anchorId="00000000-0000-0000-0000-000000000000" ma:open="false" ma:isKeyword="false">
      <xsd:complexType>
        <xsd:sequence>
          <xsd:element ref="pc:Terms" minOccurs="0" maxOccurs="1"/>
        </xsd:sequence>
      </xsd:complexType>
    </xsd:element>
    <xsd:element name="Activity" ma:index="11" nillable="true" ma:displayName="Activity" ma:internalName="Activity">
      <xsd:simpleType>
        <xsd:restriction base="dms:Text">
          <xsd:maxLength value="100"/>
        </xsd:restriction>
      </xsd:simpleType>
    </xsd:element>
    <xsd:element name="d39d20e885aa4ed38c95352f5fe5829c" ma:index="13" nillable="true" ma:taxonomy="true" ma:internalName="d39d20e885aa4ed38c95352f5fe5829c" ma:taxonomyFieldName="Agency_x0020_or_x0020_Function" ma:displayName="Agency or Function" ma:default="" ma:fieldId="{d39d20e8-85aa-4ed3-8c95-352f5fe5829c}" ma:sspId="f459966c-f634-436c-8c1b-a7a5bc0a367f" ma:termSetId="37ef56ab-3352-43d0-882a-b47307a0b649" ma:anchorId="00000000-0000-0000-0000-000000000000" ma:open="false" ma:isKeyword="false">
      <xsd:complexType>
        <xsd:sequence>
          <xsd:element ref="pc:Terms" minOccurs="0" maxOccurs="1"/>
        </xsd:sequence>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e96430-4f70-484b-86d1-5bc716e9283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12446e7-8c64-4d43-ac52-b0d180dca5fa}" ma:internalName="TaxCatchAll" ma:showField="CatchAllData" ma:web="e206f3a7-4d24-4185-91bc-dc45d5d7e5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0224af-889d-4d71-ad7a-8a67118c62eb"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_Flow_SignoffStatus" ma:index="27" nillable="true" ma:displayName="Sign-off status" ma:internalName="Sign_x002d_off_x0020_status">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f459966c-f634-436c-8c1b-a7a5bc0a36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e96430-4f70-484b-86d1-5bc716e92831" xsi:nil="true"/>
    <d39d20e885aa4ed38c95352f5fe5829c xmlns="e206f3a7-4d24-4185-91bc-dc45d5d7e5b3">
      <Terms xmlns="http://schemas.microsoft.com/office/infopath/2007/PartnerControls"/>
    </d39d20e885aa4ed38c95352f5fe5829c>
    <lcf76f155ced4ddcb4097134ff3c332f xmlns="d70224af-889d-4d71-ad7a-8a67118c62eb">
      <Terms xmlns="http://schemas.microsoft.com/office/infopath/2007/PartnerControls"/>
    </lcf76f155ced4ddcb4097134ff3c332f>
    <Activity xmlns="e206f3a7-4d24-4185-91bc-dc45d5d7e5b3" xsi:nil="true"/>
    <_Flow_SignoffStatus xmlns="d70224af-889d-4d71-ad7a-8a67118c62eb" xsi:nil="true"/>
    <g733b4c6965441d7a45791f945f11506 xmlns="e206f3a7-4d24-4185-91bc-dc45d5d7e5b3">
      <Terms xmlns="http://schemas.microsoft.com/office/infopath/2007/PartnerControls"/>
    </g733b4c6965441d7a45791f945f11506>
  </documentManagement>
</p:properties>
</file>

<file path=customXml/itemProps1.xml><?xml version="1.0" encoding="utf-8"?>
<ds:datastoreItem xmlns:ds="http://schemas.openxmlformats.org/officeDocument/2006/customXml" ds:itemID="{5D1DD71C-F2EA-4FBE-BDD0-7A1E326AC06E}"/>
</file>

<file path=customXml/itemProps2.xml><?xml version="1.0" encoding="utf-8"?>
<ds:datastoreItem xmlns:ds="http://schemas.openxmlformats.org/officeDocument/2006/customXml" ds:itemID="{4CE49A5E-AC92-462F-BDBB-D49ED5094963}">
  <ds:schemaRefs>
    <ds:schemaRef ds:uri="http://schemas.microsoft.com/sharepoint/v3/contenttype/forms"/>
  </ds:schemaRefs>
</ds:datastoreItem>
</file>

<file path=customXml/itemProps3.xml><?xml version="1.0" encoding="utf-8"?>
<ds:datastoreItem xmlns:ds="http://schemas.openxmlformats.org/officeDocument/2006/customXml" ds:itemID="{EC0E4E3F-4826-478D-B02E-ED23DAF5D41A}">
  <ds:schemaRefs>
    <ds:schemaRef ds:uri="382fd6a1-4852-4143-bd8a-28b637ff6a7a"/>
    <ds:schemaRef ds:uri="http://schemas.microsoft.com/office/2006/documentManagement/types"/>
    <ds:schemaRef ds:uri="http://purl.org/dc/elements/1.1/"/>
    <ds:schemaRef ds:uri="8915f738-da42-4d43-9d14-5ad3a4cc6a3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21239</TotalTime>
  <Words>3695</Words>
  <Application>Microsoft Office PowerPoint</Application>
  <PresentationFormat>Widescreen</PresentationFormat>
  <Paragraphs>575</Paragraphs>
  <Slides>59</Slides>
  <Notes>25</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59</vt:i4>
      </vt:variant>
    </vt:vector>
  </HeadingPairs>
  <TitlesOfParts>
    <vt:vector size="75" baseType="lpstr">
      <vt:lpstr>Aharoni</vt:lpstr>
      <vt:lpstr>Aptos</vt:lpstr>
      <vt:lpstr>Arial</vt:lpstr>
      <vt:lpstr>Arial Narrow</vt:lpstr>
      <vt:lpstr>Calibri</vt:lpstr>
      <vt:lpstr>Calibri Light</vt:lpstr>
      <vt:lpstr>Constantia</vt:lpstr>
      <vt:lpstr>Courier New</vt:lpstr>
      <vt:lpstr>Franklin Gothic Demi Cond</vt:lpstr>
      <vt:lpstr>Tw Cen MT</vt:lpstr>
      <vt:lpstr>Wingdings</vt:lpstr>
      <vt:lpstr>Wingdings 2</vt:lpstr>
      <vt:lpstr>Office Theme</vt:lpstr>
      <vt:lpstr>Default Design</vt:lpstr>
      <vt:lpstr>1_Office Theme</vt:lpstr>
      <vt:lpstr>Slide</vt:lpstr>
      <vt:lpstr>St Francis Xavier’s College </vt:lpstr>
      <vt:lpstr>PowerPoint Presentation</vt:lpstr>
      <vt:lpstr>PowerPoint Presentation</vt:lpstr>
      <vt:lpstr>PowerPoint Presentation</vt:lpstr>
      <vt:lpstr>PowerPoint Presentation</vt:lpstr>
      <vt:lpstr>PowerPoint Presentation</vt:lpstr>
      <vt:lpstr>Factors that should form decisions. </vt:lpstr>
      <vt:lpstr>Factors that should form decisions. </vt:lpstr>
      <vt:lpstr>Terminology</vt:lpstr>
      <vt:lpstr>‘Units’</vt:lpstr>
      <vt:lpstr>Patterns of Study</vt:lpstr>
      <vt:lpstr>Subject Unit Value</vt:lpstr>
      <vt:lpstr>Preliminary and HSC Course must have:</vt:lpstr>
      <vt:lpstr>Types of Courses</vt:lpstr>
      <vt:lpstr>Board Developed Courses</vt:lpstr>
      <vt:lpstr>Board Endorsed Course</vt:lpstr>
      <vt:lpstr>Compulsory Courses</vt:lpstr>
      <vt:lpstr>Future Directions</vt:lpstr>
      <vt:lpstr>What is an ATAR</vt:lpstr>
      <vt:lpstr>ATAR Calculation</vt:lpstr>
      <vt:lpstr>Vocational Courses</vt:lpstr>
      <vt:lpstr>Language Course through Distance Education</vt:lpstr>
      <vt:lpstr>Accelerated Mathematics &amp; Religion</vt:lpstr>
      <vt:lpstr>Life Skills Courses.</vt:lpstr>
      <vt:lpstr>Choosing Courses Wisely.</vt:lpstr>
      <vt:lpstr>Choosing Courses Wisely.</vt:lpstr>
      <vt:lpstr>The Process</vt:lpstr>
      <vt:lpstr>PowerPoint Presentation</vt:lpstr>
      <vt:lpstr>PowerPoint Presentation</vt:lpstr>
      <vt:lpstr>PowerPoint Presentation</vt:lpstr>
      <vt:lpstr>How to give your Course Preferences. </vt:lpstr>
      <vt:lpstr>Course Preferences - Online</vt:lpstr>
      <vt:lpstr>Course Preferences  - Online</vt:lpstr>
      <vt:lpstr>PowerPoint Presentation</vt:lpstr>
      <vt:lpstr>PowerPoint Presentation</vt:lpstr>
      <vt:lpstr>PowerPoint Presentation</vt:lpstr>
      <vt:lpstr>PowerPoint Presentation</vt:lpstr>
      <vt:lpstr>Introduction</vt:lpstr>
      <vt:lpstr>Studies of Religion –  </vt:lpstr>
      <vt:lpstr>What is the difference between 1 &amp; 2 Unit Studies of Religion ? </vt:lpstr>
      <vt:lpstr>          Studies in Catholic Thought  </vt:lpstr>
      <vt:lpstr>ACCELERATED STUDIES OF RELIGION – 1 UNIT </vt:lpstr>
      <vt:lpstr>PowerPoint Presentation</vt:lpstr>
      <vt:lpstr>PowerPoint Presentation</vt:lpstr>
      <vt:lpstr>          English </vt:lpstr>
      <vt:lpstr>          Year 11 English </vt:lpstr>
      <vt:lpstr>          Text Types </vt:lpstr>
      <vt:lpstr>          Text Types </vt:lpstr>
      <vt:lpstr>          Course Expectations </vt:lpstr>
      <vt:lpstr>          Course Expectations </vt:lpstr>
      <vt:lpstr>          Course Expectations </vt:lpstr>
      <vt:lpstr>          Course Expectations </vt:lpstr>
      <vt:lpstr>          Course Expectations </vt:lpstr>
      <vt:lpstr>          Course Expectations- Year 11 Extension </vt:lpstr>
      <vt:lpstr>    What does the data tell us? </vt:lpstr>
      <vt:lpstr>PowerPoint Presentation</vt:lpstr>
      <vt:lpstr>PowerPoint Presentation</vt:lpstr>
      <vt:lpstr>Basic Layout….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Francis Xavier’s College</dc:title>
  <dc:creator>Elliott, Sarah</dc:creator>
  <cp:lastModifiedBy>Mulhearn, Colin</cp:lastModifiedBy>
  <cp:revision>47</cp:revision>
  <cp:lastPrinted>2024-05-16T08:12:27Z</cp:lastPrinted>
  <dcterms:created xsi:type="dcterms:W3CDTF">2020-06-03T02:04:55Z</dcterms:created>
  <dcterms:modified xsi:type="dcterms:W3CDTF">2024-05-17T00:13:47Z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0x01010086A44F6E8BA6484EA41E8662C9BDFA5C</vt:lpwstr>
  </property>
  <property fmtid="{D5CDD505-2E9C-101B-9397-08002B2CF9AE}" pid="3" name="MSIP_Label_5f304e69-4dc2-4901-980f-ffeb90dec9d8_Enabled">
    <vt:lpwstr>true</vt:lpwstr>
  </property>
  <property fmtid="{D5CDD505-2E9C-101B-9397-08002B2CF9AE}" pid="4" name="MSIP_Label_5f304e69-4dc2-4901-980f-ffeb90dec9d8_SetDate">
    <vt:lpwstr>2023-07-17T04:55:26Z</vt:lpwstr>
  </property>
  <property fmtid="{D5CDD505-2E9C-101B-9397-08002B2CF9AE}" pid="5" name="MSIP_Label_5f304e69-4dc2-4901-980f-ffeb90dec9d8_Method">
    <vt:lpwstr>Standard</vt:lpwstr>
  </property>
  <property fmtid="{D5CDD505-2E9C-101B-9397-08002B2CF9AE}" pid="6" name="MSIP_Label_5f304e69-4dc2-4901-980f-ffeb90dec9d8_Name">
    <vt:lpwstr>OFFICIAL - INTERNAL</vt:lpwstr>
  </property>
  <property fmtid="{D5CDD505-2E9C-101B-9397-08002B2CF9AE}" pid="7" name="MSIP_Label_5f304e69-4dc2-4901-980f-ffeb90dec9d8_SiteId">
    <vt:lpwstr>e75462c7-7246-4f49-b60e-47a498eea9d6</vt:lpwstr>
  </property>
  <property fmtid="{D5CDD505-2E9C-101B-9397-08002B2CF9AE}" pid="8" name="MSIP_Label_5f304e69-4dc2-4901-980f-ffeb90dec9d8_ActionId">
    <vt:lpwstr>ee5f09e5-9617-4818-90aa-6060ccc670c0</vt:lpwstr>
  </property>
  <property fmtid="{D5CDD505-2E9C-101B-9397-08002B2CF9AE}" pid="9" name="MSIP_Label_5f304e69-4dc2-4901-980f-ffeb90dec9d8_ContentBits">
    <vt:lpwstr>0</vt:lpwstr>
  </property>
  <property fmtid="{D5CDD505-2E9C-101B-9397-08002B2CF9AE}" pid="10" name="Site Type">
    <vt:lpwstr>4;#Communication|142780b2-384e-4f35-a27d-4b1155d667b0</vt:lpwstr>
  </property>
  <property fmtid="{D5CDD505-2E9C-101B-9397-08002B2CF9AE}" pid="11" name="MediaServiceImageTags">
    <vt:lpwstr/>
  </property>
  <property fmtid="{D5CDD505-2E9C-101B-9397-08002B2CF9AE}" pid="12" name="Agency or Function">
    <vt:lpwstr>5;#School|df7f4124-c1f5-4dce-b596-4462c621cb90</vt:lpwstr>
  </property>
</Properties>
</file>